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60" r:id="rId3"/>
    <p:sldMasterId id="2147483776" r:id="rId4"/>
    <p:sldMasterId id="2147483804" r:id="rId5"/>
    <p:sldMasterId id="2147483808" r:id="rId6"/>
  </p:sldMasterIdLst>
  <p:notesMasterIdLst>
    <p:notesMasterId r:id="rId26"/>
  </p:notesMasterIdLst>
  <p:handoutMasterIdLst>
    <p:handoutMasterId r:id="rId27"/>
  </p:handoutMasterIdLst>
  <p:sldIdLst>
    <p:sldId id="417" r:id="rId7"/>
    <p:sldId id="460" r:id="rId8"/>
    <p:sldId id="436" r:id="rId9"/>
    <p:sldId id="461" r:id="rId10"/>
    <p:sldId id="458" r:id="rId11"/>
    <p:sldId id="435" r:id="rId12"/>
    <p:sldId id="468" r:id="rId13"/>
    <p:sldId id="434" r:id="rId14"/>
    <p:sldId id="422" r:id="rId15"/>
    <p:sldId id="462" r:id="rId16"/>
    <p:sldId id="441" r:id="rId17"/>
    <p:sldId id="452" r:id="rId18"/>
    <p:sldId id="446" r:id="rId19"/>
    <p:sldId id="447" r:id="rId20"/>
    <p:sldId id="469" r:id="rId21"/>
    <p:sldId id="450" r:id="rId22"/>
    <p:sldId id="464" r:id="rId23"/>
    <p:sldId id="466" r:id="rId24"/>
    <p:sldId id="419" r:id="rId25"/>
  </p:sldIdLst>
  <p:sldSz cx="9144000" cy="6858000" type="screen4x3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C0C0"/>
    <a:srgbClr val="FF6600"/>
    <a:srgbClr val="0000CC"/>
    <a:srgbClr val="FFFFFF"/>
    <a:srgbClr val="C7C7C7"/>
    <a:srgbClr val="DDDDDD"/>
    <a:srgbClr val="F8F8F8"/>
    <a:srgbClr val="B2B2B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82" autoAdjust="0"/>
    <p:restoredTop sz="97491" autoAdjust="0"/>
  </p:normalViewPr>
  <p:slideViewPr>
    <p:cSldViewPr>
      <p:cViewPr varScale="1">
        <p:scale>
          <a:sx n="113" d="100"/>
          <a:sy n="113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8;&#1055;&#1043;\Desktop\&#1054;&#1090;&#1095;&#1077;&#1090;%202015\&#1086;&#1090;&#1095;&#1077;&#1090;\2015\3,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6">
            <a:lumMod val="20000"/>
            <a:lumOff val="80000"/>
          </a:schemeClr>
        </a:solidFill>
        <a:ln w="25400">
          <a:noFill/>
        </a:ln>
        <a:effectLst/>
        <a:sp3d/>
      </c:spPr>
    </c:sideWall>
    <c:backWall>
      <c:thickness val="0"/>
      <c:spPr>
        <a:solidFill>
          <a:schemeClr val="accent4">
            <a:lumMod val="20000"/>
            <a:lumOff val="80000"/>
          </a:schemeClr>
        </a:solidFill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707357227680036E-2"/>
          <c:y val="1.3210134618928723E-2"/>
          <c:w val="0.9412926427723195"/>
          <c:h val="0.7936991434241487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148C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E1-4C66-9A78-D42296028CF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E1-4C66-9A78-D42296028CF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E1-4C66-9A78-D42296028CF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1E1-4C66-9A78-D42296028CF6}"/>
              </c:ext>
            </c:extLst>
          </c:dPt>
          <c:dLbls>
            <c:dLbl>
              <c:idx val="0"/>
              <c:layout>
                <c:manualLayout>
                  <c:x val="4.0880609233869521E-3"/>
                  <c:y val="-2.9055703306487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1E1-4C66-9A78-D42296028CF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794851380042474E-2"/>
                  <c:y val="-2.8047133107183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1E1-4C66-9A78-D42296028CF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759779049264078E-2"/>
                  <c:y val="-2.5725969854255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1E1-4C66-9A78-D42296028CF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161457771060505E-2"/>
                  <c:y val="-3.6571728983096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1E1-4C66-9A78-D42296028CF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83715883450625E-2"/>
                  <c:y val="-2.9055663654052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1E1-4C66-9A78-D42296028CF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4410400346408234E-2"/>
                  <c:y val="-3.904473286382869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60588,3</a:t>
                    </a:r>
                  </a:p>
                  <a:p>
                    <a:r>
                      <a:rPr lang="en-US" dirty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1E1-4C66-9A78-D42296028CF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00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Лист4!$A$17:$A$21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
факт</c:v>
                </c:pt>
                <c:pt idx="4">
                  <c:v>2020 
план</c:v>
                </c:pt>
              </c:strCache>
            </c:strRef>
          </c:cat>
          <c:val>
            <c:numRef>
              <c:f>Лист4!$B$17:$B$21</c:f>
              <c:numCache>
                <c:formatCode>0.0</c:formatCode>
                <c:ptCount val="5"/>
                <c:pt idx="0">
                  <c:v>23103</c:v>
                </c:pt>
                <c:pt idx="1">
                  <c:v>21351.5</c:v>
                </c:pt>
                <c:pt idx="2">
                  <c:v>26000</c:v>
                </c:pt>
                <c:pt idx="3">
                  <c:v>55080.3</c:v>
                </c:pt>
                <c:pt idx="4">
                  <c:v>60588.3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91E1-4C66-9A78-D42296028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00670592"/>
        <c:axId val="-1900656448"/>
        <c:axId val="0"/>
      </c:bar3DChart>
      <c:catAx>
        <c:axId val="-190067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00656448"/>
        <c:crosses val="autoZero"/>
        <c:auto val="1"/>
        <c:lblAlgn val="ctr"/>
        <c:lblOffset val="100"/>
        <c:noMultiLvlLbl val="0"/>
      </c:catAx>
      <c:valAx>
        <c:axId val="-1900656448"/>
        <c:scaling>
          <c:orientation val="minMax"/>
          <c:max val="6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тыс.тг</a:t>
                </a:r>
              </a:p>
            </c:rich>
          </c:tx>
          <c:layout>
            <c:manualLayout>
              <c:xMode val="edge"/>
              <c:yMode val="edge"/>
              <c:x val="1.2732201637009824E-2"/>
              <c:y val="5.35277893958405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900670592"/>
        <c:crosses val="autoZero"/>
        <c:crossBetween val="between"/>
        <c:majorUnit val="10000"/>
        <c:min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C8E949-87AB-401C-91BF-00BE2172E946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D6236C-807D-4D6A-A493-AB9DB1A29376}">
      <dgm:prSet custT="1"/>
      <dgm:spPr/>
      <dgm:t>
        <a:bodyPr/>
        <a:lstStyle/>
        <a:p>
          <a:pPr rtl="0"/>
          <a:r>
            <a:rPr lang="ru-RU" sz="1800" dirty="0">
              <a:solidFill>
                <a:schemeClr val="accent5"/>
              </a:solidFill>
            </a:rPr>
            <a:t>Наличие</a:t>
          </a:r>
          <a:r>
            <a:rPr lang="ru-RU" sz="1800" dirty="0">
              <a:solidFill>
                <a:srgbClr val="002060"/>
              </a:solidFill>
            </a:rPr>
            <a:t> законченных, так и реализующихся научных </a:t>
          </a:r>
          <a:r>
            <a:rPr lang="ru-RU" sz="1800" dirty="0">
              <a:solidFill>
                <a:srgbClr val="FF0000"/>
              </a:solidFill>
            </a:rPr>
            <a:t>проектов</a:t>
          </a:r>
          <a:r>
            <a:rPr lang="ru-RU" sz="1800" dirty="0">
              <a:solidFill>
                <a:srgbClr val="002060"/>
              </a:solidFill>
            </a:rPr>
            <a:t>, которые могут стать основой новаторской идеи.</a:t>
          </a:r>
        </a:p>
      </dgm:t>
    </dgm:pt>
    <dgm:pt modelId="{0F7BC169-5A23-41BF-9AE3-F28A1BB5ADE5}" type="parTrans" cxnId="{2D31780B-5D5F-4D91-8889-7A7EE5172B5A}">
      <dgm:prSet/>
      <dgm:spPr/>
      <dgm:t>
        <a:bodyPr/>
        <a:lstStyle/>
        <a:p>
          <a:endParaRPr lang="ru-RU" sz="2000"/>
        </a:p>
      </dgm:t>
    </dgm:pt>
    <dgm:pt modelId="{9BFCC1FC-26B6-4863-A4FA-DBA1EAA960F3}" type="sibTrans" cxnId="{2D31780B-5D5F-4D91-8889-7A7EE5172B5A}">
      <dgm:prSet/>
      <dgm:spPr/>
      <dgm:t>
        <a:bodyPr/>
        <a:lstStyle/>
        <a:p>
          <a:endParaRPr lang="ru-RU" sz="2000"/>
        </a:p>
      </dgm:t>
    </dgm:pt>
    <dgm:pt modelId="{9D4008AC-810A-46FB-A8CA-54D5E3AA31FE}">
      <dgm:prSet custT="1"/>
      <dgm:spPr/>
      <dgm:t>
        <a:bodyPr/>
        <a:lstStyle/>
        <a:p>
          <a:pPr rtl="0"/>
          <a:r>
            <a:rPr lang="ru-RU" sz="1800" dirty="0">
              <a:solidFill>
                <a:schemeClr val="accent5"/>
              </a:solidFill>
            </a:rPr>
            <a:t>Самостоятельность</a:t>
          </a:r>
          <a:r>
            <a:rPr lang="ru-RU" sz="1800" dirty="0">
              <a:solidFill>
                <a:srgbClr val="002060"/>
              </a:solidFill>
            </a:rPr>
            <a:t>, т.е. отсутствие необходимости в согласовании уполномоченного органа.</a:t>
          </a:r>
        </a:p>
      </dgm:t>
    </dgm:pt>
    <dgm:pt modelId="{CE53351D-C871-4C47-BF44-5E62FE32934B}" type="parTrans" cxnId="{FAD0A701-5F73-4C49-A2DD-6F5165C9DBA1}">
      <dgm:prSet/>
      <dgm:spPr/>
      <dgm:t>
        <a:bodyPr/>
        <a:lstStyle/>
        <a:p>
          <a:endParaRPr lang="ru-RU" sz="2000"/>
        </a:p>
      </dgm:t>
    </dgm:pt>
    <dgm:pt modelId="{2DADFD75-B9A0-4491-A9B2-39D9E9333F1C}" type="sibTrans" cxnId="{FAD0A701-5F73-4C49-A2DD-6F5165C9DBA1}">
      <dgm:prSet/>
      <dgm:spPr/>
      <dgm:t>
        <a:bodyPr/>
        <a:lstStyle/>
        <a:p>
          <a:endParaRPr lang="ru-RU" sz="2000"/>
        </a:p>
      </dgm:t>
    </dgm:pt>
    <dgm:pt modelId="{903971CB-B3AC-4069-9CFA-293E765212A3}">
      <dgm:prSet custT="1"/>
      <dgm:spPr/>
      <dgm:t>
        <a:bodyPr/>
        <a:lstStyle/>
        <a:p>
          <a:pPr rtl="0"/>
          <a:r>
            <a:rPr lang="ru-RU" sz="1800" dirty="0">
              <a:solidFill>
                <a:schemeClr val="accent5"/>
              </a:solidFill>
            </a:rPr>
            <a:t>Нематериальные</a:t>
          </a:r>
          <a:r>
            <a:rPr lang="ru-RU" sz="1800" dirty="0">
              <a:solidFill>
                <a:srgbClr val="002060"/>
              </a:solidFill>
            </a:rPr>
            <a:t> </a:t>
          </a:r>
          <a:r>
            <a:rPr lang="ru-RU" sz="1800" dirty="0">
              <a:solidFill>
                <a:srgbClr val="FF0000"/>
              </a:solidFill>
            </a:rPr>
            <a:t>затраты</a:t>
          </a:r>
          <a:r>
            <a:rPr lang="ru-RU" sz="1800" dirty="0">
              <a:solidFill>
                <a:srgbClr val="002060"/>
              </a:solidFill>
            </a:rPr>
            <a:t>, т.е. вкладом является только права интеллектуальной собственности.</a:t>
          </a:r>
        </a:p>
      </dgm:t>
    </dgm:pt>
    <dgm:pt modelId="{113B5029-DC30-4292-BE44-E959149F2840}" type="parTrans" cxnId="{2B29DE16-92B2-4D1C-8FC5-CD68294DBD54}">
      <dgm:prSet/>
      <dgm:spPr/>
      <dgm:t>
        <a:bodyPr/>
        <a:lstStyle/>
        <a:p>
          <a:endParaRPr lang="ru-RU" sz="2000"/>
        </a:p>
      </dgm:t>
    </dgm:pt>
    <dgm:pt modelId="{B14C0790-A73D-4320-AE85-7A2727FA7FC8}" type="sibTrans" cxnId="{2B29DE16-92B2-4D1C-8FC5-CD68294DBD54}">
      <dgm:prSet/>
      <dgm:spPr/>
      <dgm:t>
        <a:bodyPr/>
        <a:lstStyle/>
        <a:p>
          <a:endParaRPr lang="ru-RU" sz="2000"/>
        </a:p>
      </dgm:t>
    </dgm:pt>
    <dgm:pt modelId="{EE572700-E953-4FC6-8AE9-B4D2B2C470C5}">
      <dgm:prSet custT="1"/>
      <dgm:spPr/>
      <dgm:t>
        <a:bodyPr/>
        <a:lstStyle/>
        <a:p>
          <a:pPr rtl="0"/>
          <a:r>
            <a:rPr lang="ru-RU" sz="1800" dirty="0">
              <a:solidFill>
                <a:schemeClr val="accent5"/>
              </a:solidFill>
            </a:rPr>
            <a:t>Законодательно</a:t>
          </a:r>
          <a:r>
            <a:rPr lang="ru-RU" sz="1800" dirty="0">
              <a:solidFill>
                <a:srgbClr val="002060"/>
              </a:solidFill>
            </a:rPr>
            <a:t> закрепленный механизм государственных мер </a:t>
          </a:r>
          <a:r>
            <a:rPr lang="ru-RU" sz="1800" dirty="0">
              <a:solidFill>
                <a:srgbClr val="FF0000"/>
              </a:solidFill>
            </a:rPr>
            <a:t>стимулирования</a:t>
          </a:r>
          <a:r>
            <a:rPr lang="ru-RU" sz="1800" dirty="0">
              <a:solidFill>
                <a:srgbClr val="002060"/>
              </a:solidFill>
            </a:rPr>
            <a:t>.</a:t>
          </a:r>
        </a:p>
      </dgm:t>
    </dgm:pt>
    <dgm:pt modelId="{5CB0E6ED-D572-4B0C-8F60-9FD3CD310A81}" type="parTrans" cxnId="{1DD138F2-C905-4E4C-A63F-28AB1FC6308F}">
      <dgm:prSet/>
      <dgm:spPr/>
      <dgm:t>
        <a:bodyPr/>
        <a:lstStyle/>
        <a:p>
          <a:endParaRPr lang="ru-RU" sz="2000"/>
        </a:p>
      </dgm:t>
    </dgm:pt>
    <dgm:pt modelId="{79A10240-F839-482F-8BF9-4BB22B49EF75}" type="sibTrans" cxnId="{1DD138F2-C905-4E4C-A63F-28AB1FC6308F}">
      <dgm:prSet/>
      <dgm:spPr/>
      <dgm:t>
        <a:bodyPr/>
        <a:lstStyle/>
        <a:p>
          <a:endParaRPr lang="ru-RU" sz="2000"/>
        </a:p>
      </dgm:t>
    </dgm:pt>
    <dgm:pt modelId="{6A2AC9AA-BFBE-4995-B057-7910A4AE4CEC}" type="pres">
      <dgm:prSet presAssocID="{50C8E949-87AB-401C-91BF-00BE2172E94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BDCB8A-07A5-45B4-9A4B-EC7BDA8C7E2D}" type="pres">
      <dgm:prSet presAssocID="{4FD6236C-807D-4D6A-A493-AB9DB1A2937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C5132-964F-41E2-A873-9D4189BD580A}" type="pres">
      <dgm:prSet presAssocID="{9BFCC1FC-26B6-4863-A4FA-DBA1EAA960F3}" presName="sibTrans" presStyleCnt="0"/>
      <dgm:spPr/>
    </dgm:pt>
    <dgm:pt modelId="{2F87F6EE-2633-46DD-87A2-6D7D9B138C10}" type="pres">
      <dgm:prSet presAssocID="{9D4008AC-810A-46FB-A8CA-54D5E3AA31FE}" presName="node" presStyleLbl="node1" presStyleIdx="1" presStyleCnt="4" custScaleX="115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110AB-3DD1-4C9C-AE2A-FBCCB30830F2}" type="pres">
      <dgm:prSet presAssocID="{2DADFD75-B9A0-4491-A9B2-39D9E9333F1C}" presName="sibTrans" presStyleCnt="0"/>
      <dgm:spPr/>
    </dgm:pt>
    <dgm:pt modelId="{39029277-5C88-4DD2-939D-4DE034F6B8A4}" type="pres">
      <dgm:prSet presAssocID="{903971CB-B3AC-4069-9CFA-293E765212A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F8A12-2673-4A17-8E39-4B80C8E0CE15}" type="pres">
      <dgm:prSet presAssocID="{B14C0790-A73D-4320-AE85-7A2727FA7FC8}" presName="sibTrans" presStyleCnt="0"/>
      <dgm:spPr/>
    </dgm:pt>
    <dgm:pt modelId="{1998E348-D304-42D7-B654-306AD12DD65A}" type="pres">
      <dgm:prSet presAssocID="{EE572700-E953-4FC6-8AE9-B4D2B2C470C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D610D6-4DA0-4DFB-AE18-C98208A823DA}" type="presOf" srcId="{9D4008AC-810A-46FB-A8CA-54D5E3AA31FE}" destId="{2F87F6EE-2633-46DD-87A2-6D7D9B138C10}" srcOrd="0" destOrd="0" presId="urn:microsoft.com/office/officeart/2005/8/layout/hList6"/>
    <dgm:cxn modelId="{82152C00-0E0A-4D21-807D-6FCBC59BAD03}" type="presOf" srcId="{50C8E949-87AB-401C-91BF-00BE2172E946}" destId="{6A2AC9AA-BFBE-4995-B057-7910A4AE4CEC}" srcOrd="0" destOrd="0" presId="urn:microsoft.com/office/officeart/2005/8/layout/hList6"/>
    <dgm:cxn modelId="{3DA82E7C-2C92-42A6-B8E7-7D32BDAD6191}" type="presOf" srcId="{EE572700-E953-4FC6-8AE9-B4D2B2C470C5}" destId="{1998E348-D304-42D7-B654-306AD12DD65A}" srcOrd="0" destOrd="0" presId="urn:microsoft.com/office/officeart/2005/8/layout/hList6"/>
    <dgm:cxn modelId="{2B29DE16-92B2-4D1C-8FC5-CD68294DBD54}" srcId="{50C8E949-87AB-401C-91BF-00BE2172E946}" destId="{903971CB-B3AC-4069-9CFA-293E765212A3}" srcOrd="2" destOrd="0" parTransId="{113B5029-DC30-4292-BE44-E959149F2840}" sibTransId="{B14C0790-A73D-4320-AE85-7A2727FA7FC8}"/>
    <dgm:cxn modelId="{767B5363-60A4-4945-96F3-FA68FB735DD8}" type="presOf" srcId="{4FD6236C-807D-4D6A-A493-AB9DB1A29376}" destId="{8ABDCB8A-07A5-45B4-9A4B-EC7BDA8C7E2D}" srcOrd="0" destOrd="0" presId="urn:microsoft.com/office/officeart/2005/8/layout/hList6"/>
    <dgm:cxn modelId="{C061B723-BEB0-4382-B108-8E96018F071A}" type="presOf" srcId="{903971CB-B3AC-4069-9CFA-293E765212A3}" destId="{39029277-5C88-4DD2-939D-4DE034F6B8A4}" srcOrd="0" destOrd="0" presId="urn:microsoft.com/office/officeart/2005/8/layout/hList6"/>
    <dgm:cxn modelId="{1DD138F2-C905-4E4C-A63F-28AB1FC6308F}" srcId="{50C8E949-87AB-401C-91BF-00BE2172E946}" destId="{EE572700-E953-4FC6-8AE9-B4D2B2C470C5}" srcOrd="3" destOrd="0" parTransId="{5CB0E6ED-D572-4B0C-8F60-9FD3CD310A81}" sibTransId="{79A10240-F839-482F-8BF9-4BB22B49EF75}"/>
    <dgm:cxn modelId="{2D31780B-5D5F-4D91-8889-7A7EE5172B5A}" srcId="{50C8E949-87AB-401C-91BF-00BE2172E946}" destId="{4FD6236C-807D-4D6A-A493-AB9DB1A29376}" srcOrd="0" destOrd="0" parTransId="{0F7BC169-5A23-41BF-9AE3-F28A1BB5ADE5}" sibTransId="{9BFCC1FC-26B6-4863-A4FA-DBA1EAA960F3}"/>
    <dgm:cxn modelId="{FAD0A701-5F73-4C49-A2DD-6F5165C9DBA1}" srcId="{50C8E949-87AB-401C-91BF-00BE2172E946}" destId="{9D4008AC-810A-46FB-A8CA-54D5E3AA31FE}" srcOrd="1" destOrd="0" parTransId="{CE53351D-C871-4C47-BF44-5E62FE32934B}" sibTransId="{2DADFD75-B9A0-4491-A9B2-39D9E9333F1C}"/>
    <dgm:cxn modelId="{89E81C51-A2E8-4354-911C-011A95812C71}" type="presParOf" srcId="{6A2AC9AA-BFBE-4995-B057-7910A4AE4CEC}" destId="{8ABDCB8A-07A5-45B4-9A4B-EC7BDA8C7E2D}" srcOrd="0" destOrd="0" presId="urn:microsoft.com/office/officeart/2005/8/layout/hList6"/>
    <dgm:cxn modelId="{A43D3D24-BAE7-4208-A8F2-A06F740766EC}" type="presParOf" srcId="{6A2AC9AA-BFBE-4995-B057-7910A4AE4CEC}" destId="{319C5132-964F-41E2-A873-9D4189BD580A}" srcOrd="1" destOrd="0" presId="urn:microsoft.com/office/officeart/2005/8/layout/hList6"/>
    <dgm:cxn modelId="{5B00BDF2-BDE0-47E9-AB46-14A7AC567105}" type="presParOf" srcId="{6A2AC9AA-BFBE-4995-B057-7910A4AE4CEC}" destId="{2F87F6EE-2633-46DD-87A2-6D7D9B138C10}" srcOrd="2" destOrd="0" presId="urn:microsoft.com/office/officeart/2005/8/layout/hList6"/>
    <dgm:cxn modelId="{BEA57086-92D0-4FE1-9700-D47618185377}" type="presParOf" srcId="{6A2AC9AA-BFBE-4995-B057-7910A4AE4CEC}" destId="{661110AB-3DD1-4C9C-AE2A-FBCCB30830F2}" srcOrd="3" destOrd="0" presId="urn:microsoft.com/office/officeart/2005/8/layout/hList6"/>
    <dgm:cxn modelId="{486DC97B-2A6E-49AF-830C-C2095BCCD2DD}" type="presParOf" srcId="{6A2AC9AA-BFBE-4995-B057-7910A4AE4CEC}" destId="{39029277-5C88-4DD2-939D-4DE034F6B8A4}" srcOrd="4" destOrd="0" presId="urn:microsoft.com/office/officeart/2005/8/layout/hList6"/>
    <dgm:cxn modelId="{3E3B1141-B9FB-4936-A24E-04F4EE109A67}" type="presParOf" srcId="{6A2AC9AA-BFBE-4995-B057-7910A4AE4CEC}" destId="{9E5F8A12-2673-4A17-8E39-4B80C8E0CE15}" srcOrd="5" destOrd="0" presId="urn:microsoft.com/office/officeart/2005/8/layout/hList6"/>
    <dgm:cxn modelId="{4A972D3E-589D-40B5-8026-B4AB959F5826}" type="presParOf" srcId="{6A2AC9AA-BFBE-4995-B057-7910A4AE4CEC}" destId="{1998E348-D304-42D7-B654-306AD12DD65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DCB8A-07A5-45B4-9A4B-EC7BDA8C7E2D}">
      <dsp:nvSpPr>
        <dsp:cNvPr id="0" name=""/>
        <dsp:cNvSpPr/>
      </dsp:nvSpPr>
      <dsp:spPr>
        <a:xfrm rot="16200000">
          <a:off x="-1068127" y="1071075"/>
          <a:ext cx="4032448" cy="189029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accent5"/>
              </a:solidFill>
            </a:rPr>
            <a:t>Наличие</a:t>
          </a:r>
          <a:r>
            <a:rPr lang="ru-RU" sz="1800" kern="1200" dirty="0">
              <a:solidFill>
                <a:srgbClr val="002060"/>
              </a:solidFill>
            </a:rPr>
            <a:t> законченных, так и реализующихся научных </a:t>
          </a:r>
          <a:r>
            <a:rPr lang="ru-RU" sz="1800" kern="1200" dirty="0">
              <a:solidFill>
                <a:srgbClr val="FF0000"/>
              </a:solidFill>
            </a:rPr>
            <a:t>проектов</a:t>
          </a:r>
          <a:r>
            <a:rPr lang="ru-RU" sz="1800" kern="1200" dirty="0">
              <a:solidFill>
                <a:srgbClr val="002060"/>
              </a:solidFill>
            </a:rPr>
            <a:t>, которые могут стать основой новаторской идеи.</a:t>
          </a:r>
        </a:p>
      </dsp:txBody>
      <dsp:txXfrm rot="5400000">
        <a:off x="2948" y="806490"/>
        <a:ext cx="1890297" cy="2419468"/>
      </dsp:txXfrm>
    </dsp:sp>
    <dsp:sp modelId="{2F87F6EE-2633-46DD-87A2-6D7D9B138C10}">
      <dsp:nvSpPr>
        <dsp:cNvPr id="0" name=""/>
        <dsp:cNvSpPr/>
      </dsp:nvSpPr>
      <dsp:spPr>
        <a:xfrm rot="16200000">
          <a:off x="1108200" y="926816"/>
          <a:ext cx="4032448" cy="2178814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accent5"/>
              </a:solidFill>
            </a:rPr>
            <a:t>Самостоятельность</a:t>
          </a:r>
          <a:r>
            <a:rPr lang="ru-RU" sz="1800" kern="1200" dirty="0">
              <a:solidFill>
                <a:srgbClr val="002060"/>
              </a:solidFill>
            </a:rPr>
            <a:t>, т.е. отсутствие необходимости в согласовании уполномоченного органа.</a:t>
          </a:r>
        </a:p>
      </dsp:txBody>
      <dsp:txXfrm rot="5400000">
        <a:off x="2035017" y="806489"/>
        <a:ext cx="2178814" cy="2419468"/>
      </dsp:txXfrm>
    </dsp:sp>
    <dsp:sp modelId="{39029277-5C88-4DD2-939D-4DE034F6B8A4}">
      <dsp:nvSpPr>
        <dsp:cNvPr id="0" name=""/>
        <dsp:cNvSpPr/>
      </dsp:nvSpPr>
      <dsp:spPr>
        <a:xfrm rot="16200000">
          <a:off x="3284529" y="1071075"/>
          <a:ext cx="4032448" cy="189029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accent5"/>
              </a:solidFill>
            </a:rPr>
            <a:t>Нематериальные</a:t>
          </a:r>
          <a:r>
            <a:rPr lang="ru-RU" sz="1800" kern="1200" dirty="0">
              <a:solidFill>
                <a:srgbClr val="002060"/>
              </a:solidFill>
            </a:rPr>
            <a:t> </a:t>
          </a:r>
          <a:r>
            <a:rPr lang="ru-RU" sz="1800" kern="1200" dirty="0">
              <a:solidFill>
                <a:srgbClr val="FF0000"/>
              </a:solidFill>
            </a:rPr>
            <a:t>затраты</a:t>
          </a:r>
          <a:r>
            <a:rPr lang="ru-RU" sz="1800" kern="1200" dirty="0">
              <a:solidFill>
                <a:srgbClr val="002060"/>
              </a:solidFill>
            </a:rPr>
            <a:t>, т.е. вкладом является только права интеллектуальной собственности.</a:t>
          </a:r>
        </a:p>
      </dsp:txBody>
      <dsp:txXfrm rot="5400000">
        <a:off x="4355604" y="806490"/>
        <a:ext cx="1890297" cy="2419468"/>
      </dsp:txXfrm>
    </dsp:sp>
    <dsp:sp modelId="{1998E348-D304-42D7-B654-306AD12DD65A}">
      <dsp:nvSpPr>
        <dsp:cNvPr id="0" name=""/>
        <dsp:cNvSpPr/>
      </dsp:nvSpPr>
      <dsp:spPr>
        <a:xfrm rot="16200000">
          <a:off x="5316599" y="1071075"/>
          <a:ext cx="4032448" cy="189029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accent5"/>
              </a:solidFill>
            </a:rPr>
            <a:t>Законодательно</a:t>
          </a:r>
          <a:r>
            <a:rPr lang="ru-RU" sz="1800" kern="1200" dirty="0">
              <a:solidFill>
                <a:srgbClr val="002060"/>
              </a:solidFill>
            </a:rPr>
            <a:t> закрепленный механизм государственных мер </a:t>
          </a:r>
          <a:r>
            <a:rPr lang="ru-RU" sz="1800" kern="1200" dirty="0">
              <a:solidFill>
                <a:srgbClr val="FF0000"/>
              </a:solidFill>
            </a:rPr>
            <a:t>стимулирования</a:t>
          </a:r>
          <a:r>
            <a:rPr lang="ru-RU" sz="1800" kern="1200" dirty="0">
              <a:solidFill>
                <a:srgbClr val="002060"/>
              </a:solidFill>
            </a:rPr>
            <a:t>.</a:t>
          </a:r>
        </a:p>
      </dsp:txBody>
      <dsp:txXfrm rot="5400000">
        <a:off x="6387674" y="806490"/>
        <a:ext cx="1890297" cy="2419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4B7037-F435-40D6-8A21-6F22EC12A36A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B4F6CF16-93C4-4C64-9FCC-121DF8890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088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107B0F-64F8-4EFD-A04F-04E555CABFD6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85438E2-FA25-4AA0-85AD-4FAAD062E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46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jpeg"/><Relationship Id="rId5" Type="http://schemas.openxmlformats.org/officeDocument/2006/relationships/image" Target="../media/image15.jpeg"/><Relationship Id="rId4" Type="http://schemas.openxmlformats.org/officeDocument/2006/relationships/image" Target="../media/image1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4FD2-2403-4C73-A22C-37E228C19550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5D2C9B-C0DE-4FA2-AEAC-EEDAA07BD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4371B-324F-49DF-8EC5-04E38AC58A46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AFE787-57D0-440A-AF78-2E9B0CE16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F960F-29BD-403A-91FD-E3B8F9CBC919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1B845-3FC5-41E2-B5EC-28A148479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ltGray">
          <a:xfrm>
            <a:off x="3048000" y="2209800"/>
            <a:ext cx="1524000" cy="14478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3048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ltGray">
          <a:xfrm>
            <a:off x="4572000" y="3657600"/>
            <a:ext cx="1524000" cy="14478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ltGray">
          <a:xfrm>
            <a:off x="4572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gray">
          <a:xfrm>
            <a:off x="3048000" y="2209800"/>
            <a:ext cx="3048000" cy="2900363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0" y="2209800"/>
            <a:ext cx="1524000" cy="144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1524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ltGray">
          <a:xfrm>
            <a:off x="6096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ltGray">
          <a:xfrm>
            <a:off x="7620000" y="3657600"/>
            <a:ext cx="1524000" cy="1447800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23" descr="7"/>
          <p:cNvSpPr>
            <a:spLocks noChangeArrowheads="1"/>
          </p:cNvSpPr>
          <p:nvPr/>
        </p:nvSpPr>
        <p:spPr bwMode="gray">
          <a:xfrm>
            <a:off x="0" y="2211388"/>
            <a:ext cx="1524000" cy="1446212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gray">
          <a:xfrm>
            <a:off x="7607300" y="3651250"/>
            <a:ext cx="1541463" cy="1457325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Rectangle 29" descr="8"/>
          <p:cNvSpPr>
            <a:spLocks noChangeArrowheads="1"/>
          </p:cNvSpPr>
          <p:nvPr/>
        </p:nvSpPr>
        <p:spPr bwMode="ltGray">
          <a:xfrm>
            <a:off x="1524000" y="3657600"/>
            <a:ext cx="1524000" cy="14478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62000" y="1143000"/>
            <a:ext cx="77724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553200"/>
            <a:ext cx="2133600" cy="228600"/>
          </a:xfr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3200"/>
            <a:ext cx="2133600" cy="228600"/>
          </a:xfrm>
        </p:spPr>
        <p:txBody>
          <a:bodyPr/>
          <a:lstStyle>
            <a:lvl1pPr algn="r"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FBE5DF92-B8E9-45ED-9E9D-FDE485AF6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FD6729-30DF-488C-B330-846A57DF5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3B4F85-B3EA-4CFB-91BC-E45C4BB4A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00A97D-51C6-48B7-AD81-169EB63A4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C80B16-7D73-459D-9FA6-08474F9F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F57794-1036-4B7D-BF01-3B770751A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104C5A-6CE8-4FF6-A8D0-56E462A3D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D86D9-E4EB-478D-9CDD-125EE903F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E0D69-D33F-4F50-89D0-7A929FF0FE7C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64ABE-529C-4776-90A5-4DBE39BC9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A1D29C-9323-4D9B-8E0D-556EC3DD5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D81CC3-910A-4F07-A14E-E9B371A5F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107950"/>
            <a:ext cx="1943100" cy="60182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07950"/>
            <a:ext cx="5676900" cy="60182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0CBD3C-55D0-4B9C-AE38-9004EFA0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5C4FC6-0DA8-473F-B203-A3C164A9F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8D690-3C3D-4001-A6CC-B53A2DAF3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49C664-6CD3-42C8-AC87-4375BF873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A03C14-0D22-4947-AC2B-921B4DA25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ltGray">
          <a:xfrm>
            <a:off x="3048000" y="2209800"/>
            <a:ext cx="1524000" cy="14478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3048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ltGray">
          <a:xfrm>
            <a:off x="4572000" y="3657600"/>
            <a:ext cx="1524000" cy="14478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ltGray">
          <a:xfrm>
            <a:off x="4572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gray">
          <a:xfrm>
            <a:off x="3048000" y="2209800"/>
            <a:ext cx="3048000" cy="2900363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0" y="2209800"/>
            <a:ext cx="1524000" cy="144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1524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ltGray">
          <a:xfrm>
            <a:off x="6096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ltGray">
          <a:xfrm>
            <a:off x="7620000" y="3657600"/>
            <a:ext cx="1524000" cy="1447800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23" descr="7"/>
          <p:cNvSpPr>
            <a:spLocks noChangeArrowheads="1"/>
          </p:cNvSpPr>
          <p:nvPr/>
        </p:nvSpPr>
        <p:spPr bwMode="gray">
          <a:xfrm>
            <a:off x="0" y="2211388"/>
            <a:ext cx="1524000" cy="1446212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gray">
          <a:xfrm>
            <a:off x="7607300" y="3651250"/>
            <a:ext cx="1541463" cy="1457325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Rectangle 29" descr="8"/>
          <p:cNvSpPr>
            <a:spLocks noChangeArrowheads="1"/>
          </p:cNvSpPr>
          <p:nvPr/>
        </p:nvSpPr>
        <p:spPr bwMode="ltGray">
          <a:xfrm>
            <a:off x="1524000" y="3657600"/>
            <a:ext cx="1524000" cy="14478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62000" y="1143000"/>
            <a:ext cx="77724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553200"/>
            <a:ext cx="2133600" cy="228600"/>
          </a:xfr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3200"/>
            <a:ext cx="2133600" cy="228600"/>
          </a:xfrm>
        </p:spPr>
        <p:txBody>
          <a:bodyPr/>
          <a:lstStyle>
            <a:lvl1pPr algn="r"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A021B407-D27A-488F-A931-E2D9FDE91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797183-46C1-49BD-B3AB-8AF45C027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C1277B-BA31-4236-94CC-D6478D1C3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3862C-D4F8-44E4-B96A-55198E42C388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943659-EB08-418E-AE96-BC505C824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D5553A-DA1E-40AF-9B3B-11AF94564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8F7639-9D87-4A21-96B2-3D287D3B6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7C7950-BB27-4A05-8B63-5181238CC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53C427-7106-4C48-A877-593389835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56D32C-7ADD-4F71-8768-6492BAA03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6A40D8-3798-4F3F-96FE-1516CA3F8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274C69-D525-4392-A47A-455662F26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107950"/>
            <a:ext cx="1943100" cy="60182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07950"/>
            <a:ext cx="5676900" cy="60182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D04DA0-D099-4818-98B9-7F8F03CC2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A3D977-D568-4225-8354-41DC58D43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C1CEEC-B7C1-4F43-A140-4C7545CC0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551F-3C04-4F8B-A26B-87A7F31545AA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9D620B-2FFC-413E-97B7-69F2E0C37C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6311EB-2C2B-4108-95C8-5F5F1BD57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9982D5-761C-4605-B8E1-5C832E216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ltGray">
          <a:xfrm>
            <a:off x="3048000" y="2209800"/>
            <a:ext cx="1524000" cy="1447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3048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ltGray">
          <a:xfrm>
            <a:off x="4572000" y="3657600"/>
            <a:ext cx="1524000" cy="14478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ltGray">
          <a:xfrm>
            <a:off x="4572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gray">
          <a:xfrm>
            <a:off x="3048000" y="2209800"/>
            <a:ext cx="3048000" cy="2900363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0" y="2209800"/>
            <a:ext cx="1524000" cy="144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1524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ltGray">
          <a:xfrm>
            <a:off x="6096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ltGray">
          <a:xfrm>
            <a:off x="7620000" y="3657600"/>
            <a:ext cx="1524000" cy="1447800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23" descr="7"/>
          <p:cNvSpPr>
            <a:spLocks noChangeArrowheads="1"/>
          </p:cNvSpPr>
          <p:nvPr/>
        </p:nvSpPr>
        <p:spPr bwMode="gray">
          <a:xfrm>
            <a:off x="0" y="2211388"/>
            <a:ext cx="1524000" cy="1446212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gray">
          <a:xfrm>
            <a:off x="7607300" y="3651250"/>
            <a:ext cx="1541463" cy="1457325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Rectangle 29" descr="8"/>
          <p:cNvSpPr>
            <a:spLocks noChangeArrowheads="1"/>
          </p:cNvSpPr>
          <p:nvPr/>
        </p:nvSpPr>
        <p:spPr bwMode="ltGray">
          <a:xfrm>
            <a:off x="1524000" y="3657600"/>
            <a:ext cx="1524000" cy="14478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62000" y="1143000"/>
            <a:ext cx="77724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553200"/>
            <a:ext cx="2133600" cy="228600"/>
          </a:xfr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3200"/>
            <a:ext cx="2133600" cy="228600"/>
          </a:xfrm>
        </p:spPr>
        <p:txBody>
          <a:bodyPr/>
          <a:lstStyle>
            <a:lvl1pPr algn="r"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C0BDBCEB-83D8-4737-A670-4BE454F50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6EE113-1C41-4844-AD27-45D4A9D7A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B7DC9E-BB92-4195-B079-FDF1C9FFF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CAD7C1-6137-4710-99FD-8DCBF9C7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07AA15-6D57-4A6D-BF60-E72137740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19D31A-3AAC-476A-AE1A-FCE1056BB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0B3A6F-E36C-4429-861D-53D573E0E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8C88B7-2D1B-4B91-8B00-05CF69A25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C081-EE8F-499C-AB07-2A148C107A53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E6C224-7213-4DEA-8876-AE2AF4585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F4671D-51A9-4716-B318-D1E73EAB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64F94A-1B47-47DB-B588-2E680E2C7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107950"/>
            <a:ext cx="1943100" cy="60182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07950"/>
            <a:ext cx="5676900" cy="60182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317D7D-6FA3-4E02-80C4-ABBBDF9B6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7300AB-AC32-4234-9BF4-50E2E4482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21205F-854D-453F-9BDB-E80EB6A05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D266A4-C166-432E-BA39-73421C9BD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98974-3D56-4019-9623-90B5AA5EF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C:\! templates foto\! КИТАЙ\BU002 cop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C:\! templates foto\! КИТАЙ\BU003 copy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5" y="2214563"/>
            <a:ext cx="269398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C:\! templates foto\! КИТАЙ\BU008 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!! CLIPARTS\Kazakhstan\Astana\!! Astana New City\new left bank\astana left bank 2 cop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13025"/>
            <a:ext cx="91440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7500938" y="214313"/>
            <a:ext cx="1357312" cy="285750"/>
          </a:xfrm>
        </p:spPr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EFBCE536-D29E-46A8-A71A-B3623EF15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F3F85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7F952B5F-965F-446B-8F08-5ED607B97BF3}" type="datetime1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F3F85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w Cen MT" pitchFamily="34" charset="0"/>
              </a:defRPr>
            </a:lvl1pPr>
          </a:lstStyle>
          <a:p>
            <a:pPr>
              <a:defRPr/>
            </a:pPr>
            <a:fld id="{C6CDC4D4-A93F-4BDA-98B3-F4E943AD6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ltGray">
          <a:xfrm>
            <a:off x="3048000" y="2209800"/>
            <a:ext cx="1524000" cy="14478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3048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ltGray">
          <a:xfrm>
            <a:off x="4572000" y="3657600"/>
            <a:ext cx="1524000" cy="1447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ltGray">
          <a:xfrm>
            <a:off x="4572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gray">
          <a:xfrm>
            <a:off x="3048000" y="2209800"/>
            <a:ext cx="3048000" cy="290036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0" y="2209800"/>
            <a:ext cx="1524000" cy="144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1524000" y="2209800"/>
            <a:ext cx="152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ltGray">
          <a:xfrm>
            <a:off x="6096000" y="3657600"/>
            <a:ext cx="15240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ltGray">
          <a:xfrm>
            <a:off x="7620000" y="3657600"/>
            <a:ext cx="1524000" cy="1447800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23" descr="7"/>
          <p:cNvSpPr>
            <a:spLocks noChangeArrowheads="1"/>
          </p:cNvSpPr>
          <p:nvPr/>
        </p:nvSpPr>
        <p:spPr bwMode="gray">
          <a:xfrm>
            <a:off x="0" y="2211388"/>
            <a:ext cx="1524000" cy="144621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gray">
          <a:xfrm>
            <a:off x="7607300" y="3651250"/>
            <a:ext cx="1541463" cy="1457325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Rectangle 29" descr="8"/>
          <p:cNvSpPr>
            <a:spLocks noChangeArrowheads="1"/>
          </p:cNvSpPr>
          <p:nvPr/>
        </p:nvSpPr>
        <p:spPr bwMode="ltGray">
          <a:xfrm>
            <a:off x="1524000" y="3657600"/>
            <a:ext cx="1524000" cy="1447800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762000" y="1143000"/>
            <a:ext cx="7772400" cy="9906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4102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553200"/>
            <a:ext cx="2133600" cy="228600"/>
          </a:xfr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17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228600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3200"/>
            <a:ext cx="2133600" cy="228600"/>
          </a:xfrm>
        </p:spPr>
        <p:txBody>
          <a:bodyPr/>
          <a:lstStyle>
            <a:lvl1pPr algn="r"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FC199E0A-07D5-40EB-A997-A00A8684E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C78CE-9078-4A3A-A11E-AE84A8C4984E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4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720B0E-0610-44FB-ACF1-8B1C07C7A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4411B5-E1AD-4F34-9FDE-DEE54D1A2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FC567-2F65-4ED4-ABB8-BA52A6072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E8727A-4757-4126-8649-9F97435F3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2428DF-F50D-4580-9E1C-FF0BED204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2EA35D-166E-4FF7-AE62-5EE2A1DDD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5EC179-41D5-4586-B422-76AECBFFA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1407E8-11A1-47C4-AB9E-8850A6349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9E568-AF1A-4679-BD5C-63CE0B2AD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E585D4-0540-4553-9FFC-78794E23B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107950"/>
            <a:ext cx="1943100" cy="60182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07950"/>
            <a:ext cx="5676900" cy="60182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048840-1F43-4674-A361-7EBE6968A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F46B-8E6B-4BD8-91D2-6470B04C2787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6F3129-A6CE-4293-ACA5-CDE7C71FF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90600" y="990600"/>
            <a:ext cx="3771900" cy="5135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4900" y="990600"/>
            <a:ext cx="3771900" cy="51355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DAFBC1-ABF3-4449-AB6E-0B984F1D5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FEF3FF-6933-4589-BC27-42C12CC2B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C40CDB-7BA7-4739-954C-E10C7E644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950"/>
            <a:ext cx="7315200" cy="563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90600" y="990600"/>
            <a:ext cx="7696200" cy="5135563"/>
          </a:xfrm>
        </p:spPr>
        <p:txBody>
          <a:bodyPr/>
          <a:lstStyle/>
          <a:p>
            <a:pPr lvl="0"/>
            <a:r>
              <a:rPr lang="ru-RU" noProof="0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6528F9-735E-425C-92D3-928D51F47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C9EEB-F3D2-4828-99C4-B62F2B34BC2E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B815B3-918C-415E-94FD-94A3B96FA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09B8-DDFA-4F93-A1D8-1B44469BFF3A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D9A20E-421B-4027-886D-6E22A0E94A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heme" Target="../theme/them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8FD15C-7FD4-4649-93E5-CEAD009BD63E}" type="datetimeFigureOut">
              <a:rPr lang="ru-RU"/>
              <a:pPr>
                <a:defRPr/>
              </a:pPr>
              <a:t>27.02.2020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6FB833"/>
                </a:solidFill>
              </a:defRPr>
            </a:lvl1pPr>
          </a:lstStyle>
          <a:p>
            <a:pPr>
              <a:defRPr/>
            </a:pPr>
            <a:fld id="{8EBE2372-4C5E-42C1-AEE4-E3F9DFD00F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0"/>
          <p:cNvSpPr>
            <a:spLocks noChangeArrowheads="1"/>
          </p:cNvSpPr>
          <p:nvPr/>
        </p:nvSpPr>
        <p:spPr bwMode="gray">
          <a:xfrm>
            <a:off x="838200" y="0"/>
            <a:ext cx="8305800" cy="790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07950"/>
            <a:ext cx="7315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76962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1C437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9D9E2DF-EEFC-48FC-9795-F910645C8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6" name="Rectangle 15"/>
          <p:cNvSpPr>
            <a:spLocks noChangeArrowheads="1"/>
          </p:cNvSpPr>
          <p:nvPr/>
        </p:nvSpPr>
        <p:spPr bwMode="ltGray">
          <a:xfrm>
            <a:off x="0" y="0"/>
            <a:ext cx="838200" cy="78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57" name="Rectangle 16"/>
          <p:cNvSpPr>
            <a:spLocks noChangeArrowheads="1"/>
          </p:cNvSpPr>
          <p:nvPr/>
        </p:nvSpPr>
        <p:spPr bwMode="ltGray">
          <a:xfrm>
            <a:off x="0" y="787400"/>
            <a:ext cx="838200" cy="78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838200" cy="787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152400" y="6477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gray">
          <a:xfrm>
            <a:off x="-4763" y="1557338"/>
            <a:ext cx="839788" cy="796925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61" name="Rectangle 29"/>
          <p:cNvSpPr>
            <a:spLocks noChangeArrowheads="1"/>
          </p:cNvSpPr>
          <p:nvPr/>
        </p:nvSpPr>
        <p:spPr bwMode="gray">
          <a:xfrm>
            <a:off x="8272463" y="0"/>
            <a:ext cx="871537" cy="790575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622" name="Rectangle 30"/>
          <p:cNvSpPr>
            <a:spLocks noChangeArrowheads="1"/>
          </p:cNvSpPr>
          <p:nvPr/>
        </p:nvSpPr>
        <p:spPr bwMode="gray">
          <a:xfrm>
            <a:off x="0" y="0"/>
            <a:ext cx="839788" cy="7874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  <p:sldLayoutId id="2147484506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  <p:bldP spid="110620" grpId="0" animBg="1"/>
      <p:bldP spid="110622" grpId="0" animBg="1"/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0"/>
          <p:cNvSpPr>
            <a:spLocks noChangeArrowheads="1"/>
          </p:cNvSpPr>
          <p:nvPr/>
        </p:nvSpPr>
        <p:spPr bwMode="gray">
          <a:xfrm>
            <a:off x="838200" y="0"/>
            <a:ext cx="8305800" cy="790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07950"/>
            <a:ext cx="7315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76962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1C437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046B53C-414F-44D1-BA2B-12C920D74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0" name="Rectangle 15"/>
          <p:cNvSpPr>
            <a:spLocks noChangeArrowheads="1"/>
          </p:cNvSpPr>
          <p:nvPr/>
        </p:nvSpPr>
        <p:spPr bwMode="ltGray">
          <a:xfrm>
            <a:off x="0" y="0"/>
            <a:ext cx="838200" cy="78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81" name="Rectangle 16"/>
          <p:cNvSpPr>
            <a:spLocks noChangeArrowheads="1"/>
          </p:cNvSpPr>
          <p:nvPr/>
        </p:nvSpPr>
        <p:spPr bwMode="ltGray">
          <a:xfrm>
            <a:off x="0" y="787400"/>
            <a:ext cx="838200" cy="78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838200" cy="787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83" name="Line 21"/>
          <p:cNvSpPr>
            <a:spLocks noChangeShapeType="1"/>
          </p:cNvSpPr>
          <p:nvPr/>
        </p:nvSpPr>
        <p:spPr bwMode="auto">
          <a:xfrm>
            <a:off x="152400" y="6477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gray">
          <a:xfrm>
            <a:off x="-4763" y="1557338"/>
            <a:ext cx="839788" cy="796925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85" name="Rectangle 29"/>
          <p:cNvSpPr>
            <a:spLocks noChangeArrowheads="1"/>
          </p:cNvSpPr>
          <p:nvPr/>
        </p:nvSpPr>
        <p:spPr bwMode="gray">
          <a:xfrm>
            <a:off x="8272463" y="0"/>
            <a:ext cx="871537" cy="790575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622" name="Rectangle 30"/>
          <p:cNvSpPr>
            <a:spLocks noChangeArrowheads="1"/>
          </p:cNvSpPr>
          <p:nvPr/>
        </p:nvSpPr>
        <p:spPr bwMode="gray">
          <a:xfrm>
            <a:off x="0" y="0"/>
            <a:ext cx="839788" cy="7874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  <p:sldLayoutId id="2147484520" r:id="rId14"/>
    <p:sldLayoutId id="2147484521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  <p:bldP spid="110620" grpId="0" animBg="1"/>
      <p:bldP spid="110622" grpId="0" animBg="1"/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0"/>
          <p:cNvSpPr>
            <a:spLocks noChangeArrowheads="1"/>
          </p:cNvSpPr>
          <p:nvPr/>
        </p:nvSpPr>
        <p:spPr bwMode="gray">
          <a:xfrm>
            <a:off x="838200" y="0"/>
            <a:ext cx="8305800" cy="790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99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07950"/>
            <a:ext cx="7315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76962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1C437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C892230-8732-4632-9286-4CBD9E8CB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4" name="Rectangle 15"/>
          <p:cNvSpPr>
            <a:spLocks noChangeArrowheads="1"/>
          </p:cNvSpPr>
          <p:nvPr/>
        </p:nvSpPr>
        <p:spPr bwMode="ltGray">
          <a:xfrm>
            <a:off x="0" y="0"/>
            <a:ext cx="838200" cy="78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05" name="Rectangle 16"/>
          <p:cNvSpPr>
            <a:spLocks noChangeArrowheads="1"/>
          </p:cNvSpPr>
          <p:nvPr/>
        </p:nvSpPr>
        <p:spPr bwMode="ltGray">
          <a:xfrm>
            <a:off x="0" y="787400"/>
            <a:ext cx="838200" cy="78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838200" cy="787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07" name="Line 21"/>
          <p:cNvSpPr>
            <a:spLocks noChangeShapeType="1"/>
          </p:cNvSpPr>
          <p:nvPr/>
        </p:nvSpPr>
        <p:spPr bwMode="auto">
          <a:xfrm>
            <a:off x="152400" y="6477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gray">
          <a:xfrm>
            <a:off x="-4763" y="1557338"/>
            <a:ext cx="839788" cy="796925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09" name="Rectangle 29"/>
          <p:cNvSpPr>
            <a:spLocks noChangeArrowheads="1"/>
          </p:cNvSpPr>
          <p:nvPr/>
        </p:nvSpPr>
        <p:spPr bwMode="gray">
          <a:xfrm>
            <a:off x="8272463" y="0"/>
            <a:ext cx="871537" cy="790575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622" name="Rectangle 30"/>
          <p:cNvSpPr>
            <a:spLocks noChangeArrowheads="1"/>
          </p:cNvSpPr>
          <p:nvPr/>
        </p:nvSpPr>
        <p:spPr bwMode="gray">
          <a:xfrm>
            <a:off x="0" y="0"/>
            <a:ext cx="839788" cy="787400"/>
          </a:xfrm>
          <a:prstGeom prst="rect">
            <a:avLst/>
          </a:prstGeom>
          <a:blipFill dpi="0" rotWithShape="1">
            <a:blip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  <p:sldLayoutId id="2147484533" r:id="rId12"/>
    <p:sldLayoutId id="2147484534" r:id="rId13"/>
    <p:sldLayoutId id="2147484535" r:id="rId14"/>
    <p:sldLayoutId id="2147484536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  <p:bldP spid="110620" grpId="0" animBg="1"/>
      <p:bldP spid="110622" grpId="0" animBg="1"/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9" descr="C:\! templates foto\! КИТАЙ\BU008 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4838" y="0"/>
            <a:ext cx="4572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643688"/>
            <a:ext cx="9144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24650" y="214313"/>
            <a:ext cx="2133600" cy="2857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F3F85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C785FCDC-8015-416B-AA52-E86FA1AD2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126" name="Picture 19" descr="C:\! templates foto\! КИТАЙ\BU008 cop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643688"/>
            <a:ext cx="6643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9" descr="C:\! templates foto\! КИТАЙ\BU008 cop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604000"/>
            <a:ext cx="4572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9" descr="C:\! templates foto\! КИТАЙ\BU008 cop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66436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2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2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0"/>
          <p:cNvSpPr>
            <a:spLocks noChangeArrowheads="1"/>
          </p:cNvSpPr>
          <p:nvPr/>
        </p:nvSpPr>
        <p:spPr bwMode="gray">
          <a:xfrm>
            <a:off x="838200" y="0"/>
            <a:ext cx="8305800" cy="790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147" name="Rectangle 10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07950"/>
            <a:ext cx="7315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14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990600"/>
            <a:ext cx="76962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05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www.themegallery.com</a:t>
            </a:r>
            <a:endParaRPr lang="en-US"/>
          </a:p>
        </p:txBody>
      </p:sp>
      <p:sp>
        <p:nvSpPr>
          <p:cNvPr id="1106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7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1C437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106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1CE83D0-E64C-42BC-998B-73623C51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Rectangle 15"/>
          <p:cNvSpPr>
            <a:spLocks noChangeArrowheads="1"/>
          </p:cNvSpPr>
          <p:nvPr/>
        </p:nvSpPr>
        <p:spPr bwMode="ltGray">
          <a:xfrm>
            <a:off x="0" y="0"/>
            <a:ext cx="838200" cy="78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153" name="Rectangle 16"/>
          <p:cNvSpPr>
            <a:spLocks noChangeArrowheads="1"/>
          </p:cNvSpPr>
          <p:nvPr/>
        </p:nvSpPr>
        <p:spPr bwMode="ltGray">
          <a:xfrm>
            <a:off x="0" y="787400"/>
            <a:ext cx="838200" cy="78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ltGray">
          <a:xfrm>
            <a:off x="0" y="1563688"/>
            <a:ext cx="838200" cy="787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155" name="Line 21"/>
          <p:cNvSpPr>
            <a:spLocks noChangeShapeType="1"/>
          </p:cNvSpPr>
          <p:nvPr/>
        </p:nvSpPr>
        <p:spPr bwMode="auto">
          <a:xfrm>
            <a:off x="152400" y="64770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gray">
          <a:xfrm>
            <a:off x="-4763" y="1557338"/>
            <a:ext cx="839788" cy="796925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157" name="Rectangle 29"/>
          <p:cNvSpPr>
            <a:spLocks noChangeArrowheads="1"/>
          </p:cNvSpPr>
          <p:nvPr/>
        </p:nvSpPr>
        <p:spPr bwMode="gray">
          <a:xfrm>
            <a:off x="8272463" y="0"/>
            <a:ext cx="871537" cy="790575"/>
          </a:xfrm>
          <a:prstGeom prst="rect">
            <a:avLst/>
          </a:prstGeom>
          <a:blipFill dpi="0" rotWithShape="1">
            <a:blip r:embed="rId18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622" name="Rectangle 30"/>
          <p:cNvSpPr>
            <a:spLocks noChangeArrowheads="1"/>
          </p:cNvSpPr>
          <p:nvPr/>
        </p:nvSpPr>
        <p:spPr bwMode="gray">
          <a:xfrm>
            <a:off x="0" y="0"/>
            <a:ext cx="839788" cy="787400"/>
          </a:xfrm>
          <a:prstGeom prst="rect">
            <a:avLst/>
          </a:prstGeom>
          <a:blipFill dpi="0" rotWithShape="1">
            <a:blip r:embed="rId19" cstate="print"/>
            <a:srcRect/>
            <a:stretch>
              <a:fillRect/>
            </a:stretch>
          </a:blip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defRPr/>
            </a:pPr>
            <a:endParaRPr lang="ru-RU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  <p:sldLayoutId id="2147484551" r:id="rId13"/>
    <p:sldLayoutId id="2147484552" r:id="rId14"/>
    <p:sldLayoutId id="2147484553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9" grpId="0" animBg="1"/>
      <p:bldP spid="110620" grpId="0" animBg="1"/>
      <p:bldP spid="110622" grpId="0" animBg="1"/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28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22405" y="6309320"/>
            <a:ext cx="5472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Алматы 2020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14282" y="3181289"/>
            <a:ext cx="8786874" cy="129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 smtClean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ПУБЛИЧНЫЙ ОТЧЕТ</a:t>
            </a:r>
            <a:endParaRPr lang="en-US" sz="2400" b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 о научно-производственной деятельности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РГП на ПХВ </a:t>
            </a:r>
            <a:r>
              <a:rPr lang="en-US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“</a:t>
            </a:r>
            <a:r>
              <a:rPr lang="kk-KZ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Институт проблем горения</a:t>
            </a:r>
            <a:r>
              <a:rPr lang="en-US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”</a:t>
            </a:r>
            <a:r>
              <a:rPr lang="kk-KZ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 КН МОН РК</a:t>
            </a:r>
            <a:endParaRPr lang="ru-RU" sz="2400" b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за </a:t>
            </a:r>
            <a:r>
              <a:rPr lang="ru-RU" sz="2400" b="1" dirty="0" smtClean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2019 г.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4.02.2020 г.</a:t>
            </a:r>
            <a:endParaRPr lang="ru-RU" sz="2400" b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A sign on the side of a brick building&#10;&#10;Description automatically generated">
            <a:extLst>
              <a:ext uri="{FF2B5EF4-FFF2-40B4-BE49-F238E27FC236}">
                <a16:creationId xmlns="" xmlns:a16="http://schemas.microsoft.com/office/drawing/2014/main" id="{AD4AF2C5-B853-4910-ADAA-001876CBD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" y="16888"/>
            <a:ext cx="9058170" cy="31343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DA1BEFF6-80D0-40E9-98B0-8DF0FD63A9B2}"/>
              </a:ext>
            </a:extLst>
          </p:cNvPr>
          <p:cNvSpPr txBox="1">
            <a:spLocks/>
          </p:cNvSpPr>
          <p:nvPr/>
        </p:nvSpPr>
        <p:spPr bwMode="auto">
          <a:xfrm>
            <a:off x="-433064" y="332656"/>
            <a:ext cx="9577064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ОТЧЕТ</a:t>
            </a:r>
            <a:endParaRPr lang="en-US" sz="2400" b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 по производственной деятельности </a:t>
            </a:r>
            <a:r>
              <a:rPr lang="kk-KZ" sz="2400" b="1" dirty="0" err="1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Института</a:t>
            </a:r>
            <a:r>
              <a:rPr lang="kk-KZ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за 2019г.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Рисунок 8" descr="Изображение выглядит как человек, внутренний, группа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BFD2EC5-2E6E-498B-A07D-270D9BBEE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9"/>
          <a:stretch/>
        </p:blipFill>
        <p:spPr>
          <a:xfrm>
            <a:off x="697393" y="1916832"/>
            <a:ext cx="3730592" cy="33564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3F7AABB5-9472-47BD-8CBC-9F53B1230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3888432" cy="335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141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54.jpg"/>
          <p:cNvPicPr>
            <a:picLocks noChangeAspect="1"/>
          </p:cNvPicPr>
          <p:nvPr/>
        </p:nvPicPr>
        <p:blipFill>
          <a:blip r:embed="rId2" cstate="print">
            <a:lum bright="5000"/>
          </a:blip>
          <a:srcRect l="30713" r="20589" b="27865"/>
          <a:stretch>
            <a:fillRect/>
          </a:stretch>
        </p:blipFill>
        <p:spPr>
          <a:xfrm>
            <a:off x="-1332656" y="1042997"/>
            <a:ext cx="9144000" cy="5780119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2224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Разработка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и </a:t>
            </a:r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производство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новых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высокоэффективных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сорбентов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и </a:t>
            </a:r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фильтров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для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очистки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воды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pic>
        <p:nvPicPr>
          <p:cNvPr id="7" name="Рисунок 10" descr="Изображение выглядит как человек, внутренний, стол, потол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0DD2A063-D04B-42FF-9AA9-F2B138A6D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r="1" b="1"/>
          <a:stretch/>
        </p:blipFill>
        <p:spPr>
          <a:xfrm>
            <a:off x="4756706" y="940731"/>
            <a:ext cx="3919749" cy="1962221"/>
          </a:xfrm>
          <a:prstGeom prst="rect">
            <a:avLst/>
          </a:prstGeom>
        </p:spPr>
      </p:pic>
      <p:pic>
        <p:nvPicPr>
          <p:cNvPr id="9" name="Объект 4" descr="Изображение выглядит как фотография, экран, мужчина, женщ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1095FBE-0828-4A2B-844F-F39438A04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4" y="960282"/>
            <a:ext cx="4116402" cy="1964662"/>
          </a:xfrm>
          <a:prstGeom prst="rect">
            <a:avLst/>
          </a:prstGeom>
        </p:spPr>
      </p:pic>
      <p:sp>
        <p:nvSpPr>
          <p:cNvPr id="12" name="Прямоугольник 2">
            <a:extLst>
              <a:ext uri="{FF2B5EF4-FFF2-40B4-BE49-F238E27FC236}">
                <a16:creationId xmlns="" xmlns:a16="http://schemas.microsoft.com/office/drawing/2014/main" id="{09F9F606-AE19-4300-A51B-8F0D64DB3302}"/>
              </a:ext>
            </a:extLst>
          </p:cNvPr>
          <p:cNvSpPr/>
          <p:nvPr/>
        </p:nvSpPr>
        <p:spPr>
          <a:xfrm>
            <a:off x="247040" y="2902952"/>
            <a:ext cx="34179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фильтра заместителю премьер министра </a:t>
            </a:r>
            <a:r>
              <a:rPr lang="ru-RU" sz="12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Б.М.Сапарбаеву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Прямоугольник 3">
            <a:extLst>
              <a:ext uri="{FF2B5EF4-FFF2-40B4-BE49-F238E27FC236}">
                <a16:creationId xmlns="" xmlns:a16="http://schemas.microsoft.com/office/drawing/2014/main" id="{BCCE454B-3605-42CC-95FB-BAE316449D3D}"/>
              </a:ext>
            </a:extLst>
          </p:cNvPr>
          <p:cNvSpPr/>
          <p:nvPr/>
        </p:nvSpPr>
        <p:spPr>
          <a:xfrm>
            <a:off x="4103607" y="2892849"/>
            <a:ext cx="5327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фильтра </a:t>
            </a:r>
            <a:r>
              <a:rPr lang="ru-RU" sz="12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акиму</a:t>
            </a:r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г. Алматы. </a:t>
            </a:r>
            <a:r>
              <a:rPr lang="ru-RU" sz="12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Б.А.Сагынтаеву</a:t>
            </a:r>
            <a:endParaRPr lang="ru-RU" sz="12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 выставке технопарка </a:t>
            </a:r>
            <a:r>
              <a:rPr lang="ru-RU" sz="1200" b="1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КазНУ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" name="Picture 2" descr="Х Беремжановский съезд">
            <a:extLst>
              <a:ext uri="{FF2B5EF4-FFF2-40B4-BE49-F238E27FC236}">
                <a16:creationId xmlns="" xmlns:a16="http://schemas.microsoft.com/office/drawing/2014/main" id="{31639394-66FD-4C3F-9BB4-03D1BD780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" y="3620279"/>
            <a:ext cx="2773335" cy="198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" descr="IMG-20190524-WA0002">
            <a:extLst>
              <a:ext uri="{FF2B5EF4-FFF2-40B4-BE49-F238E27FC236}">
                <a16:creationId xmlns="" xmlns:a16="http://schemas.microsoft.com/office/drawing/2014/main" id="{C3DF6E8B-02EE-4FDE-8117-E48F6ECA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15182" b="22279"/>
          <a:stretch>
            <a:fillRect/>
          </a:stretch>
        </p:blipFill>
        <p:spPr bwMode="auto">
          <a:xfrm>
            <a:off x="6788262" y="3595536"/>
            <a:ext cx="2224793" cy="200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E36FC5D6-1DB2-4475-BC57-F80A4DB8686F}"/>
              </a:ext>
            </a:extLst>
          </p:cNvPr>
          <p:cNvSpPr/>
          <p:nvPr/>
        </p:nvSpPr>
        <p:spPr>
          <a:xfrm flipH="1">
            <a:off x="2915816" y="6262134"/>
            <a:ext cx="66029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продукций ИПГ на выставках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7" name="Picture 6" descr="C:\Users\лаб. УНМиНБТ\Downloads\IMG-20191212-WA0033.jpg">
            <a:extLst>
              <a:ext uri="{FF2B5EF4-FFF2-40B4-BE49-F238E27FC236}">
                <a16:creationId xmlns="" xmlns:a16="http://schemas.microsoft.com/office/drawing/2014/main" id="{56612896-3273-4ABD-98FF-A812E8EE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31" y="3577124"/>
            <a:ext cx="1656184" cy="255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лаб. УНМиНБТ\Downloads\IMG-20191212-WA0027.jpg">
            <a:extLst>
              <a:ext uri="{FF2B5EF4-FFF2-40B4-BE49-F238E27FC236}">
                <a16:creationId xmlns="" xmlns:a16="http://schemas.microsoft.com/office/drawing/2014/main" id="{0EFBC1E7-D969-4844-81DE-AB1EADF0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78" y="3566150"/>
            <a:ext cx="1651654" cy="25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25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7">
            <a:extLst>
              <a:ext uri="{FF2B5EF4-FFF2-40B4-BE49-F238E27FC236}">
                <a16:creationId xmlns="" xmlns:a16="http://schemas.microsoft.com/office/drawing/2014/main" id="{11835231-8B28-4662-BCB2-7E29548DE227}"/>
              </a:ext>
            </a:extLst>
          </p:cNvPr>
          <p:cNvSpPr/>
          <p:nvPr/>
        </p:nvSpPr>
        <p:spPr>
          <a:xfrm>
            <a:off x="0" y="-2224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ЗАПУСК ПРОИЗВОДСТВА И ВЫПУСК ОПЫТНОЙ ПАРТИИ 10 тонн</a:t>
            </a:r>
          </a:p>
          <a:p>
            <a:pPr algn="ctr">
              <a:buFontTx/>
              <a:buNone/>
            </a:pPr>
            <a:r>
              <a:rPr lang="ru-RU" alt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СУХИХ СМЕСЕЙ ДЛЯ ПОМОЩИ ВОССТАНОВЛЕНИЯ </a:t>
            </a:r>
            <a:r>
              <a:rPr lang="ru-RU" altLang="ru-RU" sz="1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г.АРЫСЬ</a:t>
            </a:r>
            <a:r>
              <a:rPr lang="ru-RU" alt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grpSp>
        <p:nvGrpSpPr>
          <p:cNvPr id="13" name="Group 11">
            <a:extLst>
              <a:ext uri="{FF2B5EF4-FFF2-40B4-BE49-F238E27FC236}">
                <a16:creationId xmlns="" xmlns:a16="http://schemas.microsoft.com/office/drawing/2014/main" id="{0485283E-4B97-40E4-A700-30771452FBFC}"/>
              </a:ext>
            </a:extLst>
          </p:cNvPr>
          <p:cNvGrpSpPr>
            <a:grpSpLocks/>
          </p:cNvGrpSpPr>
          <p:nvPr/>
        </p:nvGrpSpPr>
        <p:grpSpPr bwMode="auto">
          <a:xfrm>
            <a:off x="15405" y="836712"/>
            <a:ext cx="8949083" cy="5929313"/>
            <a:chOff x="240" y="96"/>
            <a:chExt cx="5376" cy="3984"/>
          </a:xfrm>
        </p:grpSpPr>
        <p:sp>
          <p:nvSpPr>
            <p:cNvPr id="14" name="Freeform 12">
              <a:extLst>
                <a:ext uri="{FF2B5EF4-FFF2-40B4-BE49-F238E27FC236}">
                  <a16:creationId xmlns="" xmlns:a16="http://schemas.microsoft.com/office/drawing/2014/main" id="{9960A82D-07A9-4785-A998-987355A41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" y="192"/>
              <a:ext cx="5283" cy="3888"/>
            </a:xfrm>
            <a:custGeom>
              <a:avLst/>
              <a:gdLst>
                <a:gd name="T0" fmla="*/ 278 w 5283"/>
                <a:gd name="T1" fmla="*/ 3641 h 3888"/>
                <a:gd name="T2" fmla="*/ 0 w 5283"/>
                <a:gd name="T3" fmla="*/ 3641 h 3888"/>
                <a:gd name="T4" fmla="*/ 3 w 5283"/>
                <a:gd name="T5" fmla="*/ 328 h 3888"/>
                <a:gd name="T6" fmla="*/ 307 w 5283"/>
                <a:gd name="T7" fmla="*/ 328 h 3888"/>
                <a:gd name="T8" fmla="*/ 307 w 5283"/>
                <a:gd name="T9" fmla="*/ 0 h 3888"/>
                <a:gd name="T10" fmla="*/ 4947 w 5283"/>
                <a:gd name="T11" fmla="*/ 0 h 3888"/>
                <a:gd name="T12" fmla="*/ 4947 w 5283"/>
                <a:gd name="T13" fmla="*/ 336 h 3888"/>
                <a:gd name="T14" fmla="*/ 5283 w 5283"/>
                <a:gd name="T15" fmla="*/ 336 h 3888"/>
                <a:gd name="T16" fmla="*/ 5283 w 5283"/>
                <a:gd name="T17" fmla="*/ 3664 h 3888"/>
                <a:gd name="T18" fmla="*/ 5003 w 5283"/>
                <a:gd name="T19" fmla="*/ 3656 h 3888"/>
                <a:gd name="T20" fmla="*/ 5003 w 5283"/>
                <a:gd name="T21" fmla="*/ 3888 h 3888"/>
                <a:gd name="T22" fmla="*/ 278 w 5283"/>
                <a:gd name="T23" fmla="*/ 3885 h 3888"/>
                <a:gd name="T24" fmla="*/ 278 w 5283"/>
                <a:gd name="T25" fmla="*/ 3641 h 38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83"/>
                <a:gd name="T40" fmla="*/ 0 h 3888"/>
                <a:gd name="T41" fmla="*/ 5283 w 5283"/>
                <a:gd name="T42" fmla="*/ 3888 h 38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83" h="3888">
                  <a:moveTo>
                    <a:pt x="278" y="3641"/>
                  </a:moveTo>
                  <a:lnTo>
                    <a:pt x="0" y="3641"/>
                  </a:lnTo>
                  <a:lnTo>
                    <a:pt x="3" y="328"/>
                  </a:lnTo>
                  <a:lnTo>
                    <a:pt x="307" y="328"/>
                  </a:lnTo>
                  <a:lnTo>
                    <a:pt x="307" y="0"/>
                  </a:lnTo>
                  <a:lnTo>
                    <a:pt x="4947" y="0"/>
                  </a:lnTo>
                  <a:lnTo>
                    <a:pt x="4947" y="336"/>
                  </a:lnTo>
                  <a:lnTo>
                    <a:pt x="5283" y="336"/>
                  </a:lnTo>
                  <a:lnTo>
                    <a:pt x="5283" y="3664"/>
                  </a:lnTo>
                  <a:lnTo>
                    <a:pt x="5003" y="3656"/>
                  </a:lnTo>
                  <a:lnTo>
                    <a:pt x="5003" y="3888"/>
                  </a:lnTo>
                  <a:lnTo>
                    <a:pt x="278" y="3885"/>
                  </a:lnTo>
                  <a:lnTo>
                    <a:pt x="278" y="364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Freeform 13">
              <a:extLst>
                <a:ext uri="{FF2B5EF4-FFF2-40B4-BE49-F238E27FC236}">
                  <a16:creationId xmlns="" xmlns:a16="http://schemas.microsoft.com/office/drawing/2014/main" id="{5FAE8F90-35D5-42F5-8219-978D7BCA1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" y="288"/>
              <a:ext cx="5091" cy="3696"/>
            </a:xfrm>
            <a:custGeom>
              <a:avLst/>
              <a:gdLst>
                <a:gd name="T0" fmla="*/ 13 w 5283"/>
                <a:gd name="T1" fmla="*/ 43 h 3888"/>
                <a:gd name="T2" fmla="*/ 0 w 5283"/>
                <a:gd name="T3" fmla="*/ 43 h 3888"/>
                <a:gd name="T4" fmla="*/ 3 w 5283"/>
                <a:gd name="T5" fmla="*/ 10 h 3888"/>
                <a:gd name="T6" fmla="*/ 13 w 5283"/>
                <a:gd name="T7" fmla="*/ 10 h 3888"/>
                <a:gd name="T8" fmla="*/ 13 w 5283"/>
                <a:gd name="T9" fmla="*/ 0 h 3888"/>
                <a:gd name="T10" fmla="*/ 191 w 5283"/>
                <a:gd name="T11" fmla="*/ 0 h 3888"/>
                <a:gd name="T12" fmla="*/ 191 w 5283"/>
                <a:gd name="T13" fmla="*/ 10 h 3888"/>
                <a:gd name="T14" fmla="*/ 203 w 5283"/>
                <a:gd name="T15" fmla="*/ 10 h 3888"/>
                <a:gd name="T16" fmla="*/ 203 w 5283"/>
                <a:gd name="T17" fmla="*/ 43 h 3888"/>
                <a:gd name="T18" fmla="*/ 192 w 5283"/>
                <a:gd name="T19" fmla="*/ 43 h 3888"/>
                <a:gd name="T20" fmla="*/ 192 w 5283"/>
                <a:gd name="T21" fmla="*/ 45 h 3888"/>
                <a:gd name="T22" fmla="*/ 13 w 5283"/>
                <a:gd name="T23" fmla="*/ 45 h 3888"/>
                <a:gd name="T24" fmla="*/ 13 w 5283"/>
                <a:gd name="T25" fmla="*/ 43 h 38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83"/>
                <a:gd name="T40" fmla="*/ 0 h 3888"/>
                <a:gd name="T41" fmla="*/ 5283 w 5283"/>
                <a:gd name="T42" fmla="*/ 3888 h 38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83" h="3888">
                  <a:moveTo>
                    <a:pt x="278" y="3641"/>
                  </a:moveTo>
                  <a:lnTo>
                    <a:pt x="0" y="3641"/>
                  </a:lnTo>
                  <a:lnTo>
                    <a:pt x="3" y="328"/>
                  </a:lnTo>
                  <a:lnTo>
                    <a:pt x="307" y="328"/>
                  </a:lnTo>
                  <a:lnTo>
                    <a:pt x="307" y="0"/>
                  </a:lnTo>
                  <a:lnTo>
                    <a:pt x="4947" y="0"/>
                  </a:lnTo>
                  <a:lnTo>
                    <a:pt x="4947" y="336"/>
                  </a:lnTo>
                  <a:lnTo>
                    <a:pt x="5283" y="336"/>
                  </a:lnTo>
                  <a:lnTo>
                    <a:pt x="5283" y="3664"/>
                  </a:lnTo>
                  <a:lnTo>
                    <a:pt x="5003" y="3656"/>
                  </a:lnTo>
                  <a:lnTo>
                    <a:pt x="5003" y="3888"/>
                  </a:lnTo>
                  <a:lnTo>
                    <a:pt x="278" y="3885"/>
                  </a:lnTo>
                  <a:lnTo>
                    <a:pt x="278" y="3641"/>
                  </a:lnTo>
                  <a:close/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6" name="Group 14">
              <a:extLst>
                <a:ext uri="{FF2B5EF4-FFF2-40B4-BE49-F238E27FC236}">
                  <a16:creationId xmlns="" xmlns:a16="http://schemas.microsoft.com/office/drawing/2014/main" id="{859A92BB-8E5E-4639-A76F-DD9143324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96"/>
              <a:ext cx="720" cy="720"/>
              <a:chOff x="2160" y="1104"/>
              <a:chExt cx="720" cy="720"/>
            </a:xfrm>
          </p:grpSpPr>
          <p:sp>
            <p:nvSpPr>
              <p:cNvPr id="17" name="Oval 15">
                <a:extLst>
                  <a:ext uri="{FF2B5EF4-FFF2-40B4-BE49-F238E27FC236}">
                    <a16:creationId xmlns="" xmlns:a16="http://schemas.microsoft.com/office/drawing/2014/main" id="{3AE93F4C-673C-449E-875B-566879121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104"/>
                <a:ext cx="720" cy="7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Oval 16">
                <a:extLst>
                  <a:ext uri="{FF2B5EF4-FFF2-40B4-BE49-F238E27FC236}">
                    <a16:creationId xmlns="" xmlns:a16="http://schemas.microsoft.com/office/drawing/2014/main" id="{86CE6315-C895-43DD-B8B6-D723B415C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104"/>
                <a:ext cx="720" cy="720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19" name="Object 17">
                <a:extLst>
                  <a:ext uri="{FF2B5EF4-FFF2-40B4-BE49-F238E27FC236}">
                    <a16:creationId xmlns="" xmlns:a16="http://schemas.microsoft.com/office/drawing/2014/main" id="{A328C7F6-4138-41B5-B616-04FF7BB0CD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1200"/>
              <a:ext cx="422" cy="5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5" name="Точечный рисунок" r:id="rId3" imgW="2476190" imgH="2638095" progId="PBrush">
                      <p:embed/>
                    </p:oleObj>
                  </mc:Choice>
                  <mc:Fallback>
                    <p:oleObj name="Точечный рисунок" r:id="rId3" imgW="2476190" imgH="2638095" progId="PBrush">
                      <p:embed/>
                      <p:pic>
                        <p:nvPicPr>
                          <p:cNvPr id="0" name="Picture 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1200"/>
                            <a:ext cx="422" cy="5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53838F79-CCDC-4566-8EC9-1E07886C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27006"/>
            <a:ext cx="4392487" cy="252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="" xmlns:a16="http://schemas.microsoft.com/office/drawing/2014/main" id="{CBAFEF92-7754-4C03-A268-274B3CC1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40" y="4018721"/>
            <a:ext cx="3273160" cy="221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F:\Фото линии\недоделки\XZNK2619.jpg">
            <a:extLst>
              <a:ext uri="{FF2B5EF4-FFF2-40B4-BE49-F238E27FC236}">
                <a16:creationId xmlns="" xmlns:a16="http://schemas.microsoft.com/office/drawing/2014/main" id="{557D4BAD-B460-4F83-AFCA-5C4607B8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11" y="4018721"/>
            <a:ext cx="3517598" cy="221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23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38" y="0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alt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altLang="ru-RU" sz="20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20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БУКЛЕТЫ</a:t>
            </a:r>
            <a:r>
              <a:rPr lang="ru-RU" alt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ПРОДУКЦИИ </a:t>
            </a:r>
            <a:r>
              <a:rPr lang="en-US" alt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ALAMIX</a:t>
            </a:r>
            <a:r>
              <a:rPr lang="ru-RU" alt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, ТОВАРНЫЙ ЗНАК  И СЕРТИФИКАТЫ КАЧЕСТВА  </a:t>
            </a:r>
          </a:p>
          <a:p>
            <a:pPr algn="ctr"/>
            <a:endParaRPr lang="kk-KZ" alt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buFontTx/>
              <a:buNone/>
            </a:pP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buFontTx/>
              <a:buNone/>
            </a:pP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grpSp>
        <p:nvGrpSpPr>
          <p:cNvPr id="9" name="Group 11">
            <a:extLst>
              <a:ext uri="{FF2B5EF4-FFF2-40B4-BE49-F238E27FC236}">
                <a16:creationId xmlns="" xmlns:a16="http://schemas.microsoft.com/office/drawing/2014/main" id="{A2757449-F93C-45F8-BD89-D5B3559DAE85}"/>
              </a:ext>
            </a:extLst>
          </p:cNvPr>
          <p:cNvGrpSpPr>
            <a:grpSpLocks/>
          </p:cNvGrpSpPr>
          <p:nvPr/>
        </p:nvGrpSpPr>
        <p:grpSpPr bwMode="auto">
          <a:xfrm>
            <a:off x="143508" y="992174"/>
            <a:ext cx="8856984" cy="5688632"/>
            <a:chOff x="240" y="96"/>
            <a:chExt cx="5376" cy="3984"/>
          </a:xfrm>
        </p:grpSpPr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D07A1237-7AC5-49E4-A181-61B4CF39E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" y="192"/>
              <a:ext cx="5283" cy="3888"/>
            </a:xfrm>
            <a:custGeom>
              <a:avLst/>
              <a:gdLst>
                <a:gd name="T0" fmla="*/ 278 w 5283"/>
                <a:gd name="T1" fmla="*/ 3641 h 3888"/>
                <a:gd name="T2" fmla="*/ 0 w 5283"/>
                <a:gd name="T3" fmla="*/ 3641 h 3888"/>
                <a:gd name="T4" fmla="*/ 3 w 5283"/>
                <a:gd name="T5" fmla="*/ 328 h 3888"/>
                <a:gd name="T6" fmla="*/ 307 w 5283"/>
                <a:gd name="T7" fmla="*/ 328 h 3888"/>
                <a:gd name="T8" fmla="*/ 307 w 5283"/>
                <a:gd name="T9" fmla="*/ 0 h 3888"/>
                <a:gd name="T10" fmla="*/ 4947 w 5283"/>
                <a:gd name="T11" fmla="*/ 0 h 3888"/>
                <a:gd name="T12" fmla="*/ 4947 w 5283"/>
                <a:gd name="T13" fmla="*/ 336 h 3888"/>
                <a:gd name="T14" fmla="*/ 5283 w 5283"/>
                <a:gd name="T15" fmla="*/ 336 h 3888"/>
                <a:gd name="T16" fmla="*/ 5283 w 5283"/>
                <a:gd name="T17" fmla="*/ 3664 h 3888"/>
                <a:gd name="T18" fmla="*/ 5003 w 5283"/>
                <a:gd name="T19" fmla="*/ 3656 h 3888"/>
                <a:gd name="T20" fmla="*/ 5003 w 5283"/>
                <a:gd name="T21" fmla="*/ 3888 h 3888"/>
                <a:gd name="T22" fmla="*/ 278 w 5283"/>
                <a:gd name="T23" fmla="*/ 3885 h 3888"/>
                <a:gd name="T24" fmla="*/ 278 w 5283"/>
                <a:gd name="T25" fmla="*/ 3641 h 38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83"/>
                <a:gd name="T40" fmla="*/ 0 h 3888"/>
                <a:gd name="T41" fmla="*/ 5283 w 5283"/>
                <a:gd name="T42" fmla="*/ 3888 h 38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83" h="3888">
                  <a:moveTo>
                    <a:pt x="278" y="3641"/>
                  </a:moveTo>
                  <a:lnTo>
                    <a:pt x="0" y="3641"/>
                  </a:lnTo>
                  <a:lnTo>
                    <a:pt x="3" y="328"/>
                  </a:lnTo>
                  <a:lnTo>
                    <a:pt x="307" y="328"/>
                  </a:lnTo>
                  <a:lnTo>
                    <a:pt x="307" y="0"/>
                  </a:lnTo>
                  <a:lnTo>
                    <a:pt x="4947" y="0"/>
                  </a:lnTo>
                  <a:lnTo>
                    <a:pt x="4947" y="336"/>
                  </a:lnTo>
                  <a:lnTo>
                    <a:pt x="5283" y="336"/>
                  </a:lnTo>
                  <a:lnTo>
                    <a:pt x="5283" y="3664"/>
                  </a:lnTo>
                  <a:lnTo>
                    <a:pt x="5003" y="3656"/>
                  </a:lnTo>
                  <a:lnTo>
                    <a:pt x="5003" y="3888"/>
                  </a:lnTo>
                  <a:lnTo>
                    <a:pt x="278" y="3885"/>
                  </a:lnTo>
                  <a:lnTo>
                    <a:pt x="278" y="3641"/>
                  </a:ln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Freeform 13">
              <a:extLst>
                <a:ext uri="{FF2B5EF4-FFF2-40B4-BE49-F238E27FC236}">
                  <a16:creationId xmlns="" xmlns:a16="http://schemas.microsoft.com/office/drawing/2014/main" id="{51889A82-D53A-4A40-910A-FE1D85669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" y="288"/>
              <a:ext cx="5091" cy="3696"/>
            </a:xfrm>
            <a:custGeom>
              <a:avLst/>
              <a:gdLst>
                <a:gd name="T0" fmla="*/ 14 w 5283"/>
                <a:gd name="T1" fmla="*/ 70 h 3888"/>
                <a:gd name="T2" fmla="*/ 0 w 5283"/>
                <a:gd name="T3" fmla="*/ 70 h 3888"/>
                <a:gd name="T4" fmla="*/ 3 w 5283"/>
                <a:gd name="T5" fmla="*/ 10 h 3888"/>
                <a:gd name="T6" fmla="*/ 16 w 5283"/>
                <a:gd name="T7" fmla="*/ 10 h 3888"/>
                <a:gd name="T8" fmla="*/ 16 w 5283"/>
                <a:gd name="T9" fmla="*/ 0 h 3888"/>
                <a:gd name="T10" fmla="*/ 276 w 5283"/>
                <a:gd name="T11" fmla="*/ 0 h 3888"/>
                <a:gd name="T12" fmla="*/ 276 w 5283"/>
                <a:gd name="T13" fmla="*/ 10 h 3888"/>
                <a:gd name="T14" fmla="*/ 295 w 5283"/>
                <a:gd name="T15" fmla="*/ 10 h 3888"/>
                <a:gd name="T16" fmla="*/ 295 w 5283"/>
                <a:gd name="T17" fmla="*/ 70 h 3888"/>
                <a:gd name="T18" fmla="*/ 278 w 5283"/>
                <a:gd name="T19" fmla="*/ 70 h 3888"/>
                <a:gd name="T20" fmla="*/ 278 w 5283"/>
                <a:gd name="T21" fmla="*/ 75 h 3888"/>
                <a:gd name="T22" fmla="*/ 14 w 5283"/>
                <a:gd name="T23" fmla="*/ 75 h 3888"/>
                <a:gd name="T24" fmla="*/ 14 w 5283"/>
                <a:gd name="T25" fmla="*/ 70 h 38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83"/>
                <a:gd name="T40" fmla="*/ 0 h 3888"/>
                <a:gd name="T41" fmla="*/ 5283 w 5283"/>
                <a:gd name="T42" fmla="*/ 3888 h 38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83" h="3888">
                  <a:moveTo>
                    <a:pt x="278" y="3641"/>
                  </a:moveTo>
                  <a:lnTo>
                    <a:pt x="0" y="3641"/>
                  </a:lnTo>
                  <a:lnTo>
                    <a:pt x="3" y="328"/>
                  </a:lnTo>
                  <a:lnTo>
                    <a:pt x="307" y="328"/>
                  </a:lnTo>
                  <a:lnTo>
                    <a:pt x="307" y="0"/>
                  </a:lnTo>
                  <a:lnTo>
                    <a:pt x="4947" y="0"/>
                  </a:lnTo>
                  <a:lnTo>
                    <a:pt x="4947" y="336"/>
                  </a:lnTo>
                  <a:lnTo>
                    <a:pt x="5283" y="336"/>
                  </a:lnTo>
                  <a:lnTo>
                    <a:pt x="5283" y="3664"/>
                  </a:lnTo>
                  <a:lnTo>
                    <a:pt x="5003" y="3656"/>
                  </a:lnTo>
                  <a:lnTo>
                    <a:pt x="5003" y="3888"/>
                  </a:lnTo>
                  <a:lnTo>
                    <a:pt x="278" y="3885"/>
                  </a:lnTo>
                  <a:lnTo>
                    <a:pt x="278" y="3641"/>
                  </a:lnTo>
                  <a:close/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7" name="Group 14">
              <a:extLst>
                <a:ext uri="{FF2B5EF4-FFF2-40B4-BE49-F238E27FC236}">
                  <a16:creationId xmlns="" xmlns:a16="http://schemas.microsoft.com/office/drawing/2014/main" id="{27577C42-2739-4800-9519-9FE82A54AC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96"/>
              <a:ext cx="720" cy="720"/>
              <a:chOff x="2160" y="1104"/>
              <a:chExt cx="720" cy="720"/>
            </a:xfrm>
          </p:grpSpPr>
          <p:sp>
            <p:nvSpPr>
              <p:cNvPr id="18" name="Oval 15">
                <a:extLst>
                  <a:ext uri="{FF2B5EF4-FFF2-40B4-BE49-F238E27FC236}">
                    <a16:creationId xmlns="" xmlns:a16="http://schemas.microsoft.com/office/drawing/2014/main" id="{384C28AE-853A-4FAC-80B5-C80DDE416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104"/>
                <a:ext cx="720" cy="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Oval 16">
                <a:extLst>
                  <a:ext uri="{FF2B5EF4-FFF2-40B4-BE49-F238E27FC236}">
                    <a16:creationId xmlns="" xmlns:a16="http://schemas.microsoft.com/office/drawing/2014/main" id="{91BBFA32-7126-497F-B98C-18D7AC525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104"/>
                <a:ext cx="720" cy="720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20" name="Object 17">
                <a:extLst>
                  <a:ext uri="{FF2B5EF4-FFF2-40B4-BE49-F238E27FC236}">
                    <a16:creationId xmlns="" xmlns:a16="http://schemas.microsoft.com/office/drawing/2014/main" id="{83BB4747-98B0-4CDF-BB0B-396B8911D7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1200"/>
              <a:ext cx="422" cy="5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" name="Точечный рисунок" r:id="rId3" imgW="2476190" imgH="2638095" progId="PBrush">
                      <p:embed/>
                    </p:oleObj>
                  </mc:Choice>
                  <mc:Fallback>
                    <p:oleObj name="Точечный рисунок" r:id="rId3" imgW="2476190" imgH="2638095" progId="PBrush">
                      <p:embed/>
                      <p:pic>
                        <p:nvPicPr>
                          <p:cNvPr id="0" name="Picture 10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1200"/>
                            <a:ext cx="422" cy="52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FC1100F3-D87C-4521-96AB-EE1D2D8F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47" y="1317347"/>
            <a:ext cx="3501527" cy="24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="" xmlns:a16="http://schemas.microsoft.com/office/drawing/2014/main" id="{C265EDB1-06D6-4746-8BE3-10B3F47D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47" y="3817660"/>
            <a:ext cx="3501528" cy="264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>
            <a:extLst>
              <a:ext uri="{FF2B5EF4-FFF2-40B4-BE49-F238E27FC236}">
                <a16:creationId xmlns="" xmlns:a16="http://schemas.microsoft.com/office/drawing/2014/main" id="{3D5F24BD-7883-4784-B6EF-12E884C5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681" y="1273709"/>
            <a:ext cx="1613101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>
            <a:extLst>
              <a:ext uri="{FF2B5EF4-FFF2-40B4-BE49-F238E27FC236}">
                <a16:creationId xmlns="" xmlns:a16="http://schemas.microsoft.com/office/drawing/2014/main" id="{534EE815-757A-4017-9CCB-DE924D06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43" y="1317347"/>
            <a:ext cx="159047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>
            <a:extLst>
              <a:ext uri="{FF2B5EF4-FFF2-40B4-BE49-F238E27FC236}">
                <a16:creationId xmlns="" xmlns:a16="http://schemas.microsoft.com/office/drawing/2014/main" id="{CACD525E-869E-4976-B2B1-82C6958A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89" y="3836490"/>
            <a:ext cx="1530293" cy="25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">
            <a:extLst>
              <a:ext uri="{FF2B5EF4-FFF2-40B4-BE49-F238E27FC236}">
                <a16:creationId xmlns="" xmlns:a16="http://schemas.microsoft.com/office/drawing/2014/main" id="{26096485-A3B8-4BFF-802F-AD8FF833B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23" y="3817660"/>
            <a:ext cx="1706857" cy="234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31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10361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Участок </a:t>
            </a:r>
            <a:r>
              <a:rPr lang="kk-KZ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производства </a:t>
            </a:r>
            <a:r>
              <a:rPr lang="kk-KZ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сорбентов</a:t>
            </a: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buFontTx/>
              <a:buNone/>
            </a:pP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pic>
        <p:nvPicPr>
          <p:cNvPr id="16" name="Рисунок 3">
            <a:extLst>
              <a:ext uri="{FF2B5EF4-FFF2-40B4-BE49-F238E27FC236}">
                <a16:creationId xmlns="" xmlns:a16="http://schemas.microsoft.com/office/drawing/2014/main" id="{F3873AA9-F07F-414F-BD3A-54545C34E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85698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1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54.jpg"/>
          <p:cNvPicPr>
            <a:picLocks noChangeAspect="1"/>
          </p:cNvPicPr>
          <p:nvPr/>
        </p:nvPicPr>
        <p:blipFill>
          <a:blip r:embed="rId2" cstate="print">
            <a:lum bright="5000"/>
          </a:blip>
          <a:srcRect l="30713" r="20589" b="27865"/>
          <a:stretch>
            <a:fillRect/>
          </a:stretch>
        </p:blipFill>
        <p:spPr>
          <a:xfrm>
            <a:off x="0" y="1052736"/>
            <a:ext cx="9144000" cy="5780119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2224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научные проекты</a:t>
            </a:r>
          </a:p>
          <a:p>
            <a:pPr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F489AEC-16C6-4A64-9914-8EF18EBFB6AA}"/>
              </a:ext>
            </a:extLst>
          </p:cNvPr>
          <p:cNvSpPr/>
          <p:nvPr/>
        </p:nvSpPr>
        <p:spPr>
          <a:xfrm>
            <a:off x="500034" y="1071546"/>
            <a:ext cx="842493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1. Рамочная программа Европейского Союза «Горизонт-2020»: 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UK-Kazakhstan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Industry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Academia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Partnership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Programme</a:t>
            </a:r>
            <a:endParaRPr lang="ru-RU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Тема проекта: </a:t>
            </a:r>
            <a:r>
              <a:rPr lang="kk-KZ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Reference#734641 «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Nanoporous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Nanostructured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Materials for Medical Applications</a:t>
            </a:r>
            <a:r>
              <a:rPr lang="kk-KZ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(Нанопористые и наноструктурированные материалы для медицинского применения). Срок реализации – 2017-2020 годы.</a:t>
            </a:r>
            <a:endParaRPr lang="ru-RU" sz="20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2. Международный грант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NATO No. #</a:t>
            </a:r>
            <a:r>
              <a:rPr lang="kk-KZ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G5636 SPS «Valorization of biomass waste intohigh efficient materials for CBRN protection» (Валоризация отходов био-массы в высокоэффективные материалы для защиты органов дыхания и кожи). Срок реализации – 2019-2021 годы.</a:t>
            </a:r>
            <a:endParaRPr lang="ru-RU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kk-KZ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 Пр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оект</a:t>
            </a:r>
            <a:r>
              <a:rPr lang="kk-KZ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грантам Международного научно-технического центра</a:t>
            </a:r>
            <a:r>
              <a:rPr lang="kk-KZ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МНТЦ</a:t>
            </a:r>
            <a:r>
              <a:rPr lang="kk-KZ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#G-2209 «Автоматизированная система защиты от случайных взрывов в подземных сооружениях», реализуемого на базе Горного института им. Цулукидзе г.Тбилиси (Грузия).</a:t>
            </a:r>
            <a:r>
              <a:rPr lang="kk-KZ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Срок реализации – 2017-2019 годы.</a:t>
            </a:r>
            <a:endParaRPr lang="ru-RU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234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7">
            <a:extLst>
              <a:ext uri="{FF2B5EF4-FFF2-40B4-BE49-F238E27FC236}">
                <a16:creationId xmlns="" xmlns:a16="http://schemas.microsoft.com/office/drawing/2014/main" id="{11835231-8B28-4662-BCB2-7E29548DE227}"/>
              </a:ext>
            </a:extLst>
          </p:cNvPr>
          <p:cNvSpPr/>
          <p:nvPr/>
        </p:nvSpPr>
        <p:spPr>
          <a:xfrm>
            <a:off x="0" y="-2224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kk-KZ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Планы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B7967DD7-1EF1-487B-B9DE-606B93E3C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103056"/>
              </p:ext>
            </p:extLst>
          </p:nvPr>
        </p:nvGraphicFramePr>
        <p:xfrm>
          <a:off x="179512" y="1052514"/>
          <a:ext cx="8856984" cy="5703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737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Разработка и производства индивидуальных фильтров для воды 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7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Производство и продажа ледянок 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ru-RU" sz="18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ru-RU" sz="18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endParaRPr lang="ru-RU" sz="1800" b="1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2916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Разработка и производство универсальных сменных картриджей фильтров для очистки воды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2" descr="Индивидуальные фильтры для очистки воды">
            <a:extLst>
              <a:ext uri="{FF2B5EF4-FFF2-40B4-BE49-F238E27FC236}">
                <a16:creationId xmlns="" xmlns:a16="http://schemas.microsoft.com/office/drawing/2014/main" id="{D111403B-318A-40DA-A1FD-FD313C0A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125374"/>
            <a:ext cx="2736304" cy="158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images.ua.prom.st/160530757_w640_h640_individualnyj-filtr-dlya.jpg">
            <a:extLst>
              <a:ext uri="{FF2B5EF4-FFF2-40B4-BE49-F238E27FC236}">
                <a16:creationId xmlns="" xmlns:a16="http://schemas.microsoft.com/office/drawing/2014/main" id="{A4D27CC2-F2E1-408C-8FC3-0C3C5ABC5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32617"/>
            <a:ext cx="2808311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D27D94D3-9E7A-44C2-9365-796C3F03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8201" r="50781" b="32234"/>
          <a:stretch>
            <a:fillRect/>
          </a:stretch>
        </p:blipFill>
        <p:spPr bwMode="auto">
          <a:xfrm>
            <a:off x="3275857" y="2902600"/>
            <a:ext cx="271709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Картинки по запросу ледянки дети">
            <a:extLst>
              <a:ext uri="{FF2B5EF4-FFF2-40B4-BE49-F238E27FC236}">
                <a16:creationId xmlns="" xmlns:a16="http://schemas.microsoft.com/office/drawing/2014/main" id="{BBC5E9A5-1C06-4010-A872-0BF8DBE9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5221" r="29695" b="8672"/>
          <a:stretch>
            <a:fillRect/>
          </a:stretch>
        </p:blipFill>
        <p:spPr bwMode="auto">
          <a:xfrm>
            <a:off x="6156176" y="2831162"/>
            <a:ext cx="2808311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проект комерц 2017-2019год\информация по проекту\20180813_152752.jpg">
            <a:extLst>
              <a:ext uri="{FF2B5EF4-FFF2-40B4-BE49-F238E27FC236}">
                <a16:creationId xmlns="" xmlns:a16="http://schemas.microsoft.com/office/drawing/2014/main" id="{CB3651D5-B631-4B43-B1B3-7BC2327C0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1" t="27548" r="35449" b="9703"/>
          <a:stretch>
            <a:fillRect/>
          </a:stretch>
        </p:blipFill>
        <p:spPr bwMode="auto">
          <a:xfrm>
            <a:off x="3275857" y="4631389"/>
            <a:ext cx="2736304" cy="203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Картинки по запросу аквафор барьер ">
            <a:extLst>
              <a:ext uri="{FF2B5EF4-FFF2-40B4-BE49-F238E27FC236}">
                <a16:creationId xmlns="" xmlns:a16="http://schemas.microsoft.com/office/drawing/2014/main" id="{E2E6E46F-800E-4875-87A3-B537E315A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79" y="4631388"/>
            <a:ext cx="2736304" cy="203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13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10361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Перспективные разработки ИПГ для коммерциализации</a:t>
            </a: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="" xmlns:a16="http://schemas.microsoft.com/office/drawing/2014/main" id="{CF0099E6-8446-448D-8B80-853AF29C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04607"/>
            <a:ext cx="3523756" cy="212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2">
            <a:extLst>
              <a:ext uri="{FF2B5EF4-FFF2-40B4-BE49-F238E27FC236}">
                <a16:creationId xmlns="" xmlns:a16="http://schemas.microsoft.com/office/drawing/2014/main" id="{E31DEB99-7D67-4682-B883-059F1FB7129B}"/>
              </a:ext>
            </a:extLst>
          </p:cNvPr>
          <p:cNvSpPr/>
          <p:nvPr/>
        </p:nvSpPr>
        <p:spPr>
          <a:xfrm>
            <a:off x="2627784" y="3334452"/>
            <a:ext cx="3523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Беспламенные нагреватели пищи </a:t>
            </a: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Picture 5" descr="C:\Users\мейрам\Desktop\c-flex-carbon-a4-flexed.jpg">
            <a:extLst>
              <a:ext uri="{FF2B5EF4-FFF2-40B4-BE49-F238E27FC236}">
                <a16:creationId xmlns="" xmlns:a16="http://schemas.microsoft.com/office/drawing/2014/main" id="{90E3377C-233F-4973-948C-C41EE5D8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33" r="99312"/>
                    </a14:imgEffect>
                  </a14:imgLayer>
                </a14:imgProps>
              </a:ext>
            </a:extLst>
          </a:blip>
          <a:srcRect l="29040"/>
          <a:stretch/>
        </p:blipFill>
        <p:spPr bwMode="auto">
          <a:xfrm>
            <a:off x="550518" y="3870152"/>
            <a:ext cx="3354425" cy="1850195"/>
          </a:xfrm>
          <a:prstGeom prst="rect">
            <a:avLst/>
          </a:prstGeom>
          <a:noFill/>
        </p:spPr>
      </p:pic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AC0B3BCD-6B47-4992-A7A6-8D6DEA93FCBB}"/>
              </a:ext>
            </a:extLst>
          </p:cNvPr>
          <p:cNvGrpSpPr/>
          <p:nvPr/>
        </p:nvGrpSpPr>
        <p:grpSpPr>
          <a:xfrm>
            <a:off x="4688744" y="3651457"/>
            <a:ext cx="3904738" cy="2225933"/>
            <a:chOff x="3690518" y="1641749"/>
            <a:chExt cx="3384374" cy="3363020"/>
          </a:xfrm>
        </p:grpSpPr>
        <p:grpSp>
          <p:nvGrpSpPr>
            <p:cNvPr id="12" name="Группа 11">
              <a:extLst>
                <a:ext uri="{FF2B5EF4-FFF2-40B4-BE49-F238E27FC236}">
                  <a16:creationId xmlns="" xmlns:a16="http://schemas.microsoft.com/office/drawing/2014/main" id="{12B067B5-1E8E-4239-9381-5C9E1A987FD8}"/>
                </a:ext>
              </a:extLst>
            </p:cNvPr>
            <p:cNvGrpSpPr/>
            <p:nvPr/>
          </p:nvGrpSpPr>
          <p:grpSpPr>
            <a:xfrm>
              <a:off x="3690518" y="1641749"/>
              <a:ext cx="3314419" cy="3363020"/>
              <a:chOff x="7362924" y="1476862"/>
              <a:chExt cx="2965532" cy="3195517"/>
            </a:xfrm>
          </p:grpSpPr>
          <p:grpSp>
            <p:nvGrpSpPr>
              <p:cNvPr id="17" name="Группа 16">
                <a:extLst>
                  <a:ext uri="{FF2B5EF4-FFF2-40B4-BE49-F238E27FC236}">
                    <a16:creationId xmlns="" xmlns:a16="http://schemas.microsoft.com/office/drawing/2014/main" id="{48480D19-A3AD-463C-98C8-E7841BE08F6A}"/>
                  </a:ext>
                </a:extLst>
              </p:cNvPr>
              <p:cNvGrpSpPr/>
              <p:nvPr/>
            </p:nvGrpSpPr>
            <p:grpSpPr>
              <a:xfrm>
                <a:off x="7362924" y="1593411"/>
                <a:ext cx="1376448" cy="3078968"/>
                <a:chOff x="7362924" y="1593411"/>
                <a:chExt cx="1376448" cy="3078968"/>
              </a:xfrm>
            </p:grpSpPr>
            <p:pic>
              <p:nvPicPr>
                <p:cNvPr id="20" name="Picture 2" descr="C:\Users\user\Desktop\image-10-10-15-07-04.jpeg">
                  <a:extLst>
                    <a:ext uri="{FF2B5EF4-FFF2-40B4-BE49-F238E27FC236}">
                      <a16:creationId xmlns="" xmlns:a16="http://schemas.microsoft.com/office/drawing/2014/main" id="{8075D5FC-549A-40F7-A435-673DE2FCDB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10000" contrast="30000"/>
                </a:blip>
                <a:srcRect l="17795" t="2631" r="11905"/>
                <a:stretch>
                  <a:fillRect/>
                </a:stretch>
              </p:blipFill>
              <p:spPr>
                <a:xfrm>
                  <a:off x="7362924" y="2158442"/>
                  <a:ext cx="1376448" cy="2513937"/>
                </a:xfrm>
                <a:prstGeom prst="rect">
                  <a:avLst/>
                </a:prstGeom>
                <a:noFill/>
              </p:spPr>
            </p:pic>
            <p:sp>
              <p:nvSpPr>
                <p:cNvPr id="21" name="TextBox 3">
                  <a:extLst>
                    <a:ext uri="{FF2B5EF4-FFF2-40B4-BE49-F238E27FC236}">
                      <a16:creationId xmlns="" xmlns:a16="http://schemas.microsoft.com/office/drawing/2014/main" id="{5A34587F-4928-44D9-81FA-52D771FAB2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3085" y="1593411"/>
                  <a:ext cx="1375200" cy="20524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200" dirty="0">
                      <a:latin typeface="Book Antiqua" pitchFamily="18" charset="0"/>
                    </a:rPr>
                    <a:t>Электроды</a:t>
                  </a:r>
                </a:p>
              </p:txBody>
            </p:sp>
            <p:sp>
              <p:nvSpPr>
                <p:cNvPr id="22" name="Стрелка вправо 5">
                  <a:extLst>
                    <a:ext uri="{FF2B5EF4-FFF2-40B4-BE49-F238E27FC236}">
                      <a16:creationId xmlns="" xmlns:a16="http://schemas.microsoft.com/office/drawing/2014/main" id="{C029E49B-B759-4357-801C-614B2C968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7641522" y="1924442"/>
                  <a:ext cx="360000" cy="108000"/>
                </a:xfrm>
                <a:prstGeom prst="rightArrow">
                  <a:avLst>
                    <a:gd name="adj1" fmla="val 50000"/>
                    <a:gd name="adj2" fmla="val 49997"/>
                  </a:avLst>
                </a:prstGeom>
                <a:solidFill>
                  <a:srgbClr val="0000C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" name="Стрелка вправо 4">
                  <a:extLst>
                    <a:ext uri="{FF2B5EF4-FFF2-40B4-BE49-F238E27FC236}">
                      <a16:creationId xmlns="" xmlns:a16="http://schemas.microsoft.com/office/drawing/2014/main" id="{E4949426-AE94-4791-BC5F-CF2A8B9123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8137020" y="1924442"/>
                  <a:ext cx="360000" cy="108000"/>
                </a:xfrm>
                <a:prstGeom prst="rightArrow">
                  <a:avLst>
                    <a:gd name="adj1" fmla="val 50000"/>
                    <a:gd name="adj2" fmla="val 49997"/>
                  </a:avLst>
                </a:prstGeom>
                <a:solidFill>
                  <a:srgbClr val="0000CC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EBDDC4D2-047E-4458-9BD2-15DFC7BE4527}"/>
                  </a:ext>
                </a:extLst>
              </p:cNvPr>
              <p:cNvSpPr txBox="1"/>
              <p:nvPr/>
            </p:nvSpPr>
            <p:spPr bwMode="auto">
              <a:xfrm>
                <a:off x="8806238" y="1476862"/>
                <a:ext cx="1522218" cy="131916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800" dirty="0">
                    <a:latin typeface="Book Antiqua" pitchFamily="18" charset="0"/>
                  </a:rPr>
                  <a:t>Жилет на основе гибкого нагревательного элемента</a:t>
                </a:r>
                <a:endParaRPr lang="ru-RU" sz="800" dirty="0"/>
              </a:p>
            </p:txBody>
          </p:sp>
          <p:sp>
            <p:nvSpPr>
              <p:cNvPr id="19" name="Стрелка вправо 4">
                <a:extLst>
                  <a:ext uri="{FF2B5EF4-FFF2-40B4-BE49-F238E27FC236}">
                    <a16:creationId xmlns="" xmlns:a16="http://schemas.microsoft.com/office/drawing/2014/main" id="{C9411C3A-B77B-4945-A85F-23760E131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664546">
                <a:off x="8257397" y="2346774"/>
                <a:ext cx="672698" cy="153031"/>
              </a:xfrm>
              <a:prstGeom prst="rightArrow">
                <a:avLst>
                  <a:gd name="adj1" fmla="val 50000"/>
                  <a:gd name="adj2" fmla="val 50001"/>
                </a:avLst>
              </a:prstGeom>
              <a:solidFill>
                <a:srgbClr val="0000CC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Группа 18">
              <a:extLst>
                <a:ext uri="{FF2B5EF4-FFF2-40B4-BE49-F238E27FC236}">
                  <a16:creationId xmlns="" xmlns:a16="http://schemas.microsoft.com/office/drawing/2014/main" id="{EF802EC2-1921-4F08-977A-37C1AC1FF8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74692" y="2286354"/>
              <a:ext cx="1800200" cy="2718413"/>
              <a:chOff x="6019800" y="457562"/>
              <a:chExt cx="2177143" cy="3406580"/>
            </a:xfrm>
          </p:grpSpPr>
          <p:pic>
            <p:nvPicPr>
              <p:cNvPr id="14" name="Picture 2" descr="C:\Users\user\Desktop\Гибкие нагревательные элементы\image-21-10-15-04-18-3.jpeg">
                <a:extLst>
                  <a:ext uri="{FF2B5EF4-FFF2-40B4-BE49-F238E27FC236}">
                    <a16:creationId xmlns="" xmlns:a16="http://schemas.microsoft.com/office/drawing/2014/main" id="{82D28208-3855-4884-B33B-4C58CA0FC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0000" contrast="20000"/>
              </a:blip>
              <a:srcRect l="13333" t="2222" r="3892" b="18012"/>
              <a:stretch>
                <a:fillRect/>
              </a:stretch>
            </p:blipFill>
            <p:spPr bwMode="auto">
              <a:xfrm>
                <a:off x="6019800" y="457562"/>
                <a:ext cx="2177143" cy="3406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Стрелка вправо 7">
                <a:extLst>
                  <a:ext uri="{FF2B5EF4-FFF2-40B4-BE49-F238E27FC236}">
                    <a16:creationId xmlns="" xmlns:a16="http://schemas.microsoft.com/office/drawing/2014/main" id="{0BA3B9B1-1B6C-4223-AF9A-E50363D50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25809">
                <a:off x="6806221" y="2295194"/>
                <a:ext cx="756000" cy="2520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3333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6413C9DD-2F41-4384-BAF0-6F45FA40C03A}"/>
                  </a:ext>
                </a:extLst>
              </p:cNvPr>
              <p:cNvSpPr txBox="1"/>
              <p:nvPr/>
            </p:nvSpPr>
            <p:spPr bwMode="auto">
              <a:xfrm>
                <a:off x="7239002" y="1600201"/>
                <a:ext cx="957941" cy="34712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31750"/>
              </a:effec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200" b="1" dirty="0">
                    <a:latin typeface="Book Antiqua" pitchFamily="18" charset="0"/>
                  </a:rPr>
                  <a:t>Батарея</a:t>
                </a:r>
              </a:p>
            </p:txBody>
          </p:sp>
        </p:grpSp>
      </p:grpSp>
      <p:sp>
        <p:nvSpPr>
          <p:cNvPr id="24" name="Прямоугольник 3">
            <a:extLst>
              <a:ext uri="{FF2B5EF4-FFF2-40B4-BE49-F238E27FC236}">
                <a16:creationId xmlns="" xmlns:a16="http://schemas.microsoft.com/office/drawing/2014/main" id="{E05E28CA-3E04-49F3-8505-3F45C4FA77DF}"/>
              </a:ext>
            </a:extLst>
          </p:cNvPr>
          <p:cNvSpPr/>
          <p:nvPr/>
        </p:nvSpPr>
        <p:spPr>
          <a:xfrm>
            <a:off x="3707904" y="6084337"/>
            <a:ext cx="6199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Жилет на основе гибкого нагревательного элемента</a:t>
            </a:r>
            <a:endParaRPr lang="ru-RU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Прямоугольник 6">
            <a:extLst>
              <a:ext uri="{FF2B5EF4-FFF2-40B4-BE49-F238E27FC236}">
                <a16:creationId xmlns="" xmlns:a16="http://schemas.microsoft.com/office/drawing/2014/main" id="{9F4B184F-8C43-4040-B762-80799DA9071A}"/>
              </a:ext>
            </a:extLst>
          </p:cNvPr>
          <p:cNvSpPr/>
          <p:nvPr/>
        </p:nvSpPr>
        <p:spPr>
          <a:xfrm rot="10800000" flipV="1">
            <a:off x="-115394" y="6084336"/>
            <a:ext cx="4505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Book Antiqua" pitchFamily="18" charset="0"/>
              </a:rPr>
              <a:t>Стеклоткань из углеродного наноматериала</a:t>
            </a:r>
            <a:endParaRPr lang="ru-RU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12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54.jpg"/>
          <p:cNvPicPr>
            <a:picLocks noChangeAspect="1"/>
          </p:cNvPicPr>
          <p:nvPr/>
        </p:nvPicPr>
        <p:blipFill>
          <a:blip r:embed="rId2" cstate="print">
            <a:lum bright="5000"/>
          </a:blip>
          <a:srcRect l="30713" r="20589" b="27865"/>
          <a:stretch>
            <a:fillRect/>
          </a:stretch>
        </p:blipFill>
        <p:spPr>
          <a:xfrm>
            <a:off x="0" y="1052736"/>
            <a:ext cx="9144000" cy="5780119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2224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kk-K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стартап проектов</a:t>
            </a:r>
          </a:p>
          <a:p>
            <a:pPr algn="ctr">
              <a:defRPr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graphicFrame>
        <p:nvGraphicFramePr>
          <p:cNvPr id="5" name="Схема 7">
            <a:extLst>
              <a:ext uri="{FF2B5EF4-FFF2-40B4-BE49-F238E27FC236}">
                <a16:creationId xmlns="" xmlns:a16="http://schemas.microsoft.com/office/drawing/2014/main" id="{F73BF87D-DBE4-4BE5-814A-37644B757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140232"/>
              </p:ext>
            </p:extLst>
          </p:nvPr>
        </p:nvGraphicFramePr>
        <p:xfrm>
          <a:off x="323529" y="1268761"/>
          <a:ext cx="828092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8922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54.jpg"/>
          <p:cNvPicPr>
            <a:picLocks noChangeAspect="1"/>
          </p:cNvPicPr>
          <p:nvPr/>
        </p:nvPicPr>
        <p:blipFill>
          <a:blip r:embed="rId2" cstate="print">
            <a:lum bright="5000"/>
          </a:blip>
          <a:srcRect l="30713" r="20589" b="27865"/>
          <a:stretch>
            <a:fillRect/>
          </a:stretch>
        </p:blipFill>
        <p:spPr>
          <a:xfrm>
            <a:off x="11822" y="1124744"/>
            <a:ext cx="9144000" cy="5348071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23528" y="105273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endParaRPr lang="ru-RU" sz="4000" b="1" dirty="0">
              <a:solidFill>
                <a:schemeClr val="tx2">
                  <a:lumMod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ru-RU" sz="4000" b="1" dirty="0">
              <a:solidFill>
                <a:schemeClr val="tx2">
                  <a:lumMod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ru-RU" sz="4000" b="1" dirty="0">
                <a:solidFill>
                  <a:schemeClr val="tx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208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-324544" y="188640"/>
            <a:ext cx="9577064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ОТЧЕТ</a:t>
            </a:r>
            <a:endParaRPr lang="en-US" sz="2400" b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 о финансовом положении </a:t>
            </a:r>
            <a:r>
              <a:rPr lang="kk-KZ" sz="2400" b="1" dirty="0" err="1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Института</a:t>
            </a:r>
            <a:r>
              <a:rPr lang="kk-KZ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ln w="0"/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</a:rPr>
              <a:t>за 2019г.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0"/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F41AE9E9-C04F-4BAF-9286-59027B8F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1"/>
            <a:ext cx="9144000" cy="56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4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Динамика хоздоговорных  и прочих работ, </a:t>
            </a:r>
            <a:r>
              <a:rPr lang="ru-RU" sz="2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тыс.тг</a:t>
            </a:r>
            <a:endParaRPr lang="ru-RU" sz="25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F43B3F99-1A7B-46D2-825E-444080B3D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027907"/>
              </p:ext>
            </p:extLst>
          </p:nvPr>
        </p:nvGraphicFramePr>
        <p:xfrm>
          <a:off x="179512" y="980728"/>
          <a:ext cx="885698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1515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228D805D-E8D6-4D3F-93A7-97E7E9F05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5716" y="-927484"/>
            <a:ext cx="5328591" cy="85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22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54.jpg"/>
          <p:cNvPicPr>
            <a:picLocks noChangeAspect="1"/>
          </p:cNvPicPr>
          <p:nvPr/>
        </p:nvPicPr>
        <p:blipFill>
          <a:blip r:embed="rId2" cstate="print">
            <a:lum bright="5000"/>
          </a:blip>
          <a:srcRect l="30713" r="20589" b="27865"/>
          <a:stretch>
            <a:fillRect/>
          </a:stretch>
        </p:blipFill>
        <p:spPr>
          <a:xfrm>
            <a:off x="0" y="1052736"/>
            <a:ext cx="9144000" cy="5780119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2224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kk-KZ" sz="25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Награждение</a:t>
            </a:r>
            <a:endParaRPr lang="en-US" sz="25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F0674122-7EC8-4092-AF76-46AF634AD1E3}"/>
              </a:ext>
            </a:extLst>
          </p:cNvPr>
          <p:cNvSpPr txBox="1">
            <a:spLocks/>
          </p:cNvSpPr>
          <p:nvPr/>
        </p:nvSpPr>
        <p:spPr>
          <a:xfrm>
            <a:off x="179512" y="1196752"/>
            <a:ext cx="8784976" cy="53992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Мансуров Зулхаир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Аймухаметович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</a:t>
            </a:r>
            <a:r>
              <a:rPr lang="kk-KZ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«Алтын Адам – </a:t>
            </a:r>
            <a:r>
              <a:rPr lang="kk-KZ" sz="1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kk-KZ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kk-KZ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редактор и коллектив Евразийского химико-технологического журнала- 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премии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Kazakhstan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-2019</a:t>
            </a:r>
            <a:endParaRPr lang="ru-RU" sz="17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Ксандопуло Георгий Иванович</a:t>
            </a:r>
            <a:r>
              <a:rPr lang="kk-KZ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«Еңбек ардагері»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РК</a:t>
            </a:r>
            <a:endParaRPr lang="ru-RU" sz="17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7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Родивилов</a:t>
            </a: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Михайлович </a:t>
            </a:r>
            <a:r>
              <a:rPr lang="kk-KZ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Құрмет грамотасы»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РК</a:t>
            </a:r>
            <a:endParaRPr lang="ru-RU" sz="17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Азат С. </a:t>
            </a:r>
            <a:r>
              <a:rPr lang="kk-KZ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kk-KZ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преподаватель вуза 2019» </a:t>
            </a:r>
            <a:endParaRPr lang="ru-RU" sz="17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Султанов Ф.Р. - 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«Алғыс»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 горения</a:t>
            </a:r>
            <a:r>
              <a:rPr lang="kk-KZ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kk-KZ" sz="1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Керимкулова А.Р. 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«Алғыс»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7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</a:t>
            </a:r>
            <a:r>
              <a:rPr lang="kk-KZ" sz="1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 горения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Антонюк Валерий Иосифович</a:t>
            </a:r>
            <a:r>
              <a:rPr lang="kk-KZ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агрудным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Ғылымды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дамытуға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сіңірген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еңбегі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kk-KZ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РК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Бекджанова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Тайтюреновна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«Алғыс» </a:t>
            </a:r>
            <a:r>
              <a:rPr lang="kk-KZ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kk-KZ" sz="1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r>
              <a:rPr lang="kk-KZ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РК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1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ru-RU" sz="17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4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8577"/>
            <a:ext cx="9144000" cy="746128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Публикационная активность</a:t>
            </a:r>
          </a:p>
          <a:p>
            <a:pPr algn="ctr"/>
            <a:endParaRPr lang="ru-RU" sz="3600" dirty="0">
              <a:latin typeface="Cambria" panose="02040503050406030204" pitchFamily="18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ltGray">
          <a:xfrm>
            <a:off x="471042" y="4379957"/>
            <a:ext cx="8100021" cy="1830942"/>
          </a:xfrm>
          <a:prstGeom prst="roundRect">
            <a:avLst>
              <a:gd name="adj" fmla="val 10889"/>
            </a:avLst>
          </a:prstGeom>
          <a:solidFill>
            <a:schemeClr val="accent5">
              <a:lumMod val="75000"/>
            </a:schemeClr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k-KZ" sz="2500" dirty="0" err="1">
                <a:cs typeface="Times New Roman" panose="02020603050405020304" pitchFamily="18" charset="0"/>
              </a:rPr>
              <a:t>Количество</a:t>
            </a:r>
            <a:r>
              <a:rPr lang="kk-KZ" sz="2500" dirty="0">
                <a:cs typeface="Times New Roman" panose="02020603050405020304" pitchFamily="18" charset="0"/>
              </a:rPr>
              <a:t> </a:t>
            </a:r>
            <a:r>
              <a:rPr lang="kk-KZ" sz="2500" dirty="0" err="1">
                <a:cs typeface="Times New Roman" panose="02020603050405020304" pitchFamily="18" charset="0"/>
              </a:rPr>
              <a:t>научных</a:t>
            </a:r>
            <a:r>
              <a:rPr lang="kk-KZ" sz="2500" dirty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kk-KZ" sz="2500" dirty="0" err="1">
                <a:cs typeface="Times New Roman" panose="02020603050405020304" pitchFamily="18" charset="0"/>
              </a:rPr>
              <a:t>монографий</a:t>
            </a:r>
            <a:r>
              <a:rPr lang="kk-KZ" sz="2500" dirty="0">
                <a:cs typeface="Times New Roman" panose="02020603050405020304" pitchFamily="18" charset="0"/>
              </a:rPr>
              <a:t>/</a:t>
            </a:r>
            <a:r>
              <a:rPr lang="kk-KZ" sz="2500" dirty="0" err="1">
                <a:cs typeface="Times New Roman" panose="02020603050405020304" pitchFamily="18" charset="0"/>
              </a:rPr>
              <a:t>коллективной</a:t>
            </a:r>
            <a:r>
              <a:rPr lang="kk-KZ" sz="2500" dirty="0">
                <a:cs typeface="Times New Roman" panose="02020603050405020304" pitchFamily="18" charset="0"/>
              </a:rPr>
              <a:t> </a:t>
            </a:r>
            <a:r>
              <a:rPr lang="kk-KZ" sz="2500" dirty="0" err="1">
                <a:cs typeface="Times New Roman" panose="02020603050405020304" pitchFamily="18" charset="0"/>
              </a:rPr>
              <a:t>монографии</a:t>
            </a:r>
            <a:endParaRPr lang="kk-KZ" sz="2500" dirty="0">
              <a:cs typeface="Times New Roman" panose="02020603050405020304" pitchFamily="18" charset="0"/>
            </a:endParaRPr>
          </a:p>
          <a:p>
            <a:pPr algn="ctr"/>
            <a:r>
              <a:rPr lang="kk-KZ" sz="2500" dirty="0">
                <a:cs typeface="Times New Roman" panose="02020603050405020304" pitchFamily="18" charset="0"/>
              </a:rPr>
              <a:t> </a:t>
            </a:r>
            <a:r>
              <a:rPr lang="kk-KZ" sz="2500" dirty="0" err="1">
                <a:cs typeface="Times New Roman" panose="02020603050405020304" pitchFamily="18" charset="0"/>
              </a:rPr>
              <a:t>изданных</a:t>
            </a:r>
            <a:r>
              <a:rPr lang="kk-KZ" sz="2500" dirty="0">
                <a:cs typeface="Times New Roman" panose="02020603050405020304" pitchFamily="18" charset="0"/>
              </a:rPr>
              <a:t> в </a:t>
            </a:r>
            <a:r>
              <a:rPr lang="kk-KZ" sz="2500" dirty="0" err="1">
                <a:cs typeface="Times New Roman" panose="02020603050405020304" pitchFamily="18" charset="0"/>
              </a:rPr>
              <a:t>Казахстане</a:t>
            </a:r>
            <a:r>
              <a:rPr lang="kk-KZ" sz="2500" dirty="0">
                <a:cs typeface="Times New Roman" panose="02020603050405020304" pitchFamily="18" charset="0"/>
              </a:rPr>
              <a:t> -2</a:t>
            </a:r>
            <a:endParaRPr lang="ru-RU" sz="25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471041" y="988303"/>
            <a:ext cx="8100021" cy="3337237"/>
            <a:chOff x="315838" y="956946"/>
            <a:chExt cx="8116558" cy="3221888"/>
          </a:xfrm>
        </p:grpSpPr>
        <p:sp>
          <p:nvSpPr>
            <p:cNvPr id="13" name="AutoShape 7"/>
            <p:cNvSpPr>
              <a:spLocks noChangeArrowheads="1"/>
            </p:cNvSpPr>
            <p:nvPr/>
          </p:nvSpPr>
          <p:spPr bwMode="ltGray">
            <a:xfrm>
              <a:off x="315838" y="956946"/>
              <a:ext cx="8116558" cy="1579955"/>
            </a:xfrm>
            <a:prstGeom prst="roundRect">
              <a:avLst>
                <a:gd name="adj" fmla="val 10889"/>
              </a:avLst>
            </a:prstGeom>
            <a:solidFill>
              <a:schemeClr val="accent5">
                <a:lumMod val="75000"/>
              </a:schemeClr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kk-KZ" sz="2500" dirty="0">
                  <a:latin typeface="+mj-lt"/>
                  <a:cs typeface="Times New Roman" panose="02020603050405020304" pitchFamily="18" charset="0"/>
                </a:rPr>
                <a:t>Количество статей, </a:t>
              </a:r>
              <a:r>
                <a:rPr lang="kk-KZ" sz="2500" dirty="0" smtClean="0">
                  <a:latin typeface="+mj-lt"/>
                  <a:cs typeface="Times New Roman" panose="02020603050405020304" pitchFamily="18" charset="0"/>
                </a:rPr>
                <a:t>опубликованных</a:t>
              </a:r>
              <a:endParaRPr lang="kk-KZ" sz="2500" dirty="0">
                <a:latin typeface="+mj-lt"/>
                <a:cs typeface="Times New Roman" panose="02020603050405020304" pitchFamily="18" charset="0"/>
              </a:endParaRPr>
            </a:p>
            <a:p>
              <a:pPr algn="ctr"/>
              <a:r>
                <a:rPr lang="kk-KZ" sz="2500" dirty="0">
                  <a:latin typeface="+mj-lt"/>
                  <a:cs typeface="Times New Roman" panose="02020603050405020304" pitchFamily="18" charset="0"/>
                </a:rPr>
                <a:t> в </a:t>
              </a:r>
              <a:r>
                <a:rPr lang="kk-KZ" sz="2500" dirty="0" smtClean="0">
                  <a:latin typeface="+mj-lt"/>
                  <a:cs typeface="Times New Roman" panose="02020603050405020304" pitchFamily="18" charset="0"/>
                </a:rPr>
                <a:t>журналах, </a:t>
              </a:r>
              <a:r>
                <a:rPr lang="kk-KZ" sz="2500" dirty="0">
                  <a:latin typeface="+mj-lt"/>
                  <a:cs typeface="Times New Roman" panose="02020603050405020304" pitchFamily="18" charset="0"/>
                </a:rPr>
                <a:t>индексируемых в </a:t>
              </a:r>
              <a:r>
                <a:rPr lang="en-US" sz="2500" dirty="0">
                  <a:latin typeface="+mj-lt"/>
                  <a:cs typeface="Times New Roman" panose="02020603050405020304" pitchFamily="18" charset="0"/>
                </a:rPr>
                <a:t>SCOPUS - 31</a:t>
              </a:r>
              <a:endParaRPr lang="ru-RU" sz="2500" dirty="0">
                <a:latin typeface="+mj-lt"/>
              </a:endParaRPr>
            </a:p>
          </p:txBody>
        </p: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315952" y="2104775"/>
              <a:ext cx="8116444" cy="2074059"/>
              <a:chOff x="2387" y="2105"/>
              <a:chExt cx="5173" cy="1492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6" name="AutoShape 10"/>
              <p:cNvSpPr>
                <a:spLocks noChangeArrowheads="1"/>
              </p:cNvSpPr>
              <p:nvPr/>
            </p:nvSpPr>
            <p:spPr bwMode="ltGray">
              <a:xfrm>
                <a:off x="2387" y="2455"/>
                <a:ext cx="5173" cy="1142"/>
              </a:xfrm>
              <a:prstGeom prst="roundRect">
                <a:avLst>
                  <a:gd name="adj" fmla="val 10889"/>
                </a:avLst>
              </a:prstGeom>
              <a:grpFill/>
              <a:ln w="381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kk-KZ" sz="2500" dirty="0" err="1">
                    <a:latin typeface="+mj-lt"/>
                    <a:cs typeface="Times New Roman" panose="02020603050405020304" pitchFamily="18" charset="0"/>
                  </a:rPr>
                  <a:t>Количество</a:t>
                </a:r>
                <a:r>
                  <a:rPr lang="kk-KZ" sz="25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kk-KZ" sz="2500" dirty="0" err="1">
                    <a:latin typeface="+mj-lt"/>
                    <a:cs typeface="Times New Roman" panose="02020603050405020304" pitchFamily="18" charset="0"/>
                  </a:rPr>
                  <a:t>научных</a:t>
                </a:r>
                <a:r>
                  <a:rPr lang="kk-KZ" sz="2500" dirty="0"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kk-KZ" sz="2500" dirty="0" err="1">
                    <a:latin typeface="+mj-lt"/>
                    <a:cs typeface="Times New Roman" panose="02020603050405020304" pitchFamily="18" charset="0"/>
                  </a:rPr>
                  <a:t>монографий</a:t>
                </a:r>
                <a:r>
                  <a:rPr lang="kk-KZ" sz="2500" dirty="0">
                    <a:latin typeface="+mj-lt"/>
                    <a:cs typeface="Times New Roman" panose="02020603050405020304" pitchFamily="18" charset="0"/>
                  </a:rPr>
                  <a:t>/</a:t>
                </a:r>
                <a:r>
                  <a:rPr lang="kk-KZ" sz="2500" dirty="0" err="1">
                    <a:latin typeface="+mj-lt"/>
                    <a:cs typeface="Times New Roman" panose="02020603050405020304" pitchFamily="18" charset="0"/>
                  </a:rPr>
                  <a:t>коллективной</a:t>
                </a:r>
                <a:r>
                  <a:rPr lang="kk-KZ" sz="25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kk-KZ" sz="2500" dirty="0" err="1">
                    <a:latin typeface="+mj-lt"/>
                    <a:cs typeface="Times New Roman" panose="02020603050405020304" pitchFamily="18" charset="0"/>
                  </a:rPr>
                  <a:t>монографии</a:t>
                </a:r>
                <a:endParaRPr lang="kk-KZ" sz="2500" dirty="0"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:r>
                  <a:rPr lang="kk-KZ" sz="25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kk-KZ" sz="2500" dirty="0" err="1">
                    <a:latin typeface="+mj-lt"/>
                    <a:cs typeface="Times New Roman" panose="02020603050405020304" pitchFamily="18" charset="0"/>
                  </a:rPr>
                  <a:t>на</a:t>
                </a:r>
                <a:r>
                  <a:rPr lang="kk-KZ" sz="25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kk-KZ" sz="2500" dirty="0" err="1">
                    <a:latin typeface="+mj-lt"/>
                    <a:cs typeface="Times New Roman" panose="02020603050405020304" pitchFamily="18" charset="0"/>
                  </a:rPr>
                  <a:t>англиском</a:t>
                </a:r>
                <a:r>
                  <a:rPr lang="kk-KZ" sz="25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kk-KZ" sz="2500" dirty="0" err="1">
                    <a:latin typeface="+mj-lt"/>
                    <a:cs typeface="Times New Roman" panose="02020603050405020304" pitchFamily="18" charset="0"/>
                  </a:rPr>
                  <a:t>языке</a:t>
                </a:r>
                <a:r>
                  <a:rPr lang="kk-KZ" sz="2500" dirty="0">
                    <a:latin typeface="+mj-lt"/>
                    <a:cs typeface="Times New Roman" panose="02020603050405020304" pitchFamily="18" charset="0"/>
                  </a:rPr>
                  <a:t> -1</a:t>
                </a:r>
                <a:endParaRPr lang="ru-RU" sz="2500" dirty="0">
                  <a:latin typeface="+mj-lt"/>
                </a:endParaRPr>
              </a:p>
            </p:txBody>
          </p:sp>
          <p:sp>
            <p:nvSpPr>
              <p:cNvPr id="17" name="AutoShape 11"/>
              <p:cNvSpPr>
                <a:spLocks noChangeArrowheads="1"/>
              </p:cNvSpPr>
              <p:nvPr/>
            </p:nvSpPr>
            <p:spPr bwMode="ltGray">
              <a:xfrm>
                <a:off x="5038" y="2105"/>
                <a:ext cx="336" cy="240"/>
              </a:xfrm>
              <a:prstGeom prst="rightArrow">
                <a:avLst>
                  <a:gd name="adj1" fmla="val 50000"/>
                  <a:gd name="adj2" fmla="val 58333"/>
                </a:avLst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052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8577"/>
            <a:ext cx="9144000" cy="746128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Публикационная активность</a:t>
            </a:r>
          </a:p>
          <a:p>
            <a:pPr algn="ctr"/>
            <a:endParaRPr lang="ru-RU" sz="3600" dirty="0">
              <a:latin typeface="Cambria" panose="02040503050406030204" pitchFamily="18" charset="0"/>
            </a:endParaRPr>
          </a:p>
        </p:txBody>
      </p:sp>
      <p:pic>
        <p:nvPicPr>
          <p:cNvPr id="10" name="Рисунок 9" descr="Оңғарбаев Е., Турешова Г_Материалтану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0220" y="980728"/>
            <a:ext cx="2687603" cy="5400599"/>
          </a:xfrm>
          <a:prstGeom prst="rect">
            <a:avLst/>
          </a:prstGeom>
        </p:spPr>
      </p:pic>
      <p:pic>
        <p:nvPicPr>
          <p:cNvPr id="12" name="Рисунок 11" descr="IMG-китап.jpg"/>
          <p:cNvPicPr/>
          <p:nvPr/>
        </p:nvPicPr>
        <p:blipFill>
          <a:blip r:embed="rId3"/>
          <a:srcRect t="24511" b="8239"/>
          <a:stretch>
            <a:fillRect/>
          </a:stretch>
        </p:blipFill>
        <p:spPr>
          <a:xfrm>
            <a:off x="2987824" y="954548"/>
            <a:ext cx="3168352" cy="5642804"/>
          </a:xfrm>
          <a:prstGeom prst="rect">
            <a:avLst/>
          </a:prstGeom>
        </p:spPr>
      </p:pic>
      <p:pic>
        <p:nvPicPr>
          <p:cNvPr id="14" name="Рисунок 13" descr="IMG-20200120-WA0035Смаг. Манс.jpg"/>
          <p:cNvPicPr/>
          <p:nvPr/>
        </p:nvPicPr>
        <p:blipFill>
          <a:blip r:embed="rId4"/>
          <a:srcRect l="2405" t="1442" r="6681"/>
          <a:stretch>
            <a:fillRect/>
          </a:stretch>
        </p:blipFill>
        <p:spPr>
          <a:xfrm>
            <a:off x="6228184" y="954548"/>
            <a:ext cx="2771775" cy="2690478"/>
          </a:xfrm>
          <a:prstGeom prst="rect">
            <a:avLst/>
          </a:prstGeom>
        </p:spPr>
      </p:pic>
      <p:pic>
        <p:nvPicPr>
          <p:cNvPr id="18" name="Рисунок 17" descr="Тілеуберді Е_Мұнай асфальтендері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6228184" y="3717032"/>
            <a:ext cx="261307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0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5680" y="-23424"/>
            <a:ext cx="9144000" cy="86013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kk-KZ" sz="2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Цитируемость</a:t>
            </a:r>
            <a:r>
              <a:rPr lang="kk-KZ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Института</a:t>
            </a:r>
            <a:r>
              <a:rPr lang="kk-KZ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 проблем горения</a:t>
            </a:r>
            <a:endParaRPr lang="en-US" sz="25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2800" dirty="0">
              <a:latin typeface="Cambria" panose="0204050305040603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7692" r="9091" b="3115"/>
          <a:stretch>
            <a:fillRect/>
          </a:stretch>
        </p:blipFill>
        <p:spPr bwMode="auto">
          <a:xfrm>
            <a:off x="357158" y="857232"/>
            <a:ext cx="850112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67609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54.jpg"/>
          <p:cNvPicPr>
            <a:picLocks noChangeAspect="1"/>
          </p:cNvPicPr>
          <p:nvPr/>
        </p:nvPicPr>
        <p:blipFill>
          <a:blip r:embed="rId2" cstate="print">
            <a:lum bright="5000"/>
          </a:blip>
          <a:srcRect l="30713" r="20589" b="27865"/>
          <a:stretch>
            <a:fillRect/>
          </a:stretch>
        </p:blipFill>
        <p:spPr>
          <a:xfrm>
            <a:off x="0" y="1077905"/>
            <a:ext cx="9144000" cy="5780119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2224"/>
            <a:ext cx="9144000" cy="89614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kk-KZ" sz="2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kk-KZ" sz="2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Участие</a:t>
            </a:r>
            <a:r>
              <a:rPr lang="kk-KZ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Института</a:t>
            </a:r>
            <a:r>
              <a:rPr lang="kk-KZ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 в </a:t>
            </a:r>
            <a:r>
              <a:rPr lang="kk-KZ" sz="2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конкурсе</a:t>
            </a:r>
            <a:r>
              <a:rPr lang="kk-KZ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молодых</a:t>
            </a:r>
            <a:r>
              <a:rPr lang="kk-KZ" sz="25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kk-KZ" sz="25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ученых</a:t>
            </a:r>
            <a:endParaRPr lang="en-US" sz="25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ru-RU" sz="4000" dirty="0">
              <a:latin typeface="Cambria" panose="020405030504060302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FD4D2CA9-C6D2-43AF-857D-C3DA6863E3F6}"/>
              </a:ext>
            </a:extLst>
          </p:cNvPr>
          <p:cNvSpPr txBox="1">
            <a:spLocks/>
          </p:cNvSpPr>
          <p:nvPr/>
        </p:nvSpPr>
        <p:spPr>
          <a:xfrm>
            <a:off x="107505" y="1268761"/>
            <a:ext cx="8928992" cy="41764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Подано 17 </a:t>
            </a:r>
            <a:r>
              <a:rPr lang="ru-RU" sz="2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заявок на участие в конкурсе на </a:t>
            </a:r>
            <a:r>
              <a:rPr lang="ru-RU" sz="25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Грантовое</a:t>
            </a:r>
            <a:r>
              <a:rPr lang="ru-RU" sz="2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финансирование молодых ученых по научным и (или) научно-техническим проектам на 2020-2022 годы.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5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формальную проверку 16 заявок и переданы в ННС</a:t>
            </a:r>
          </a:p>
          <a:p>
            <a:pPr marL="0" indent="0">
              <a:buNone/>
            </a:pPr>
            <a:endParaRPr lang="ru-RU" sz="2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96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">
      <a:dk1>
        <a:srgbClr val="FFFFFF"/>
      </a:dk1>
      <a:lt1>
        <a:sysClr val="window" lastClr="FFFFFF"/>
      </a:lt1>
      <a:dk2>
        <a:srgbClr val="A7D6FF"/>
      </a:dk2>
      <a:lt2>
        <a:srgbClr val="D6ECFF"/>
      </a:lt2>
      <a:accent1>
        <a:srgbClr val="7FD13B"/>
      </a:accent1>
      <a:accent2>
        <a:srgbClr val="EA157A"/>
      </a:accent2>
      <a:accent3>
        <a:srgbClr val="FFC941"/>
      </a:accent3>
      <a:accent4>
        <a:srgbClr val="00ADDC"/>
      </a:accent4>
      <a:accent5>
        <a:srgbClr val="738AC8"/>
      </a:accent5>
      <a:accent6>
        <a:srgbClr val="1AB39F"/>
      </a:accent6>
      <a:hlink>
        <a:srgbClr val="FF9C19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IS">
  <a:themeElements>
    <a:clrScheme name="Оформление по умолчанию 3">
      <a:dk1>
        <a:srgbClr val="0F3F85"/>
      </a:dk1>
      <a:lt1>
        <a:srgbClr val="FFFFFF"/>
      </a:lt1>
      <a:dk2>
        <a:srgbClr val="000000"/>
      </a:dk2>
      <a:lt2>
        <a:srgbClr val="C0C0C0"/>
      </a:lt2>
      <a:accent1>
        <a:srgbClr val="2881E2"/>
      </a:accent1>
      <a:accent2>
        <a:srgbClr val="EA4A46"/>
      </a:accent2>
      <a:accent3>
        <a:srgbClr val="FFFFFF"/>
      </a:accent3>
      <a:accent4>
        <a:srgbClr val="0B3471"/>
      </a:accent4>
      <a:accent5>
        <a:srgbClr val="ACC1EE"/>
      </a:accent5>
      <a:accent6>
        <a:srgbClr val="D4423F"/>
      </a:accent6>
      <a:hlink>
        <a:srgbClr val="542EAA"/>
      </a:hlink>
      <a:folHlink>
        <a:srgbClr val="A1C244"/>
      </a:folHlink>
    </a:clrScheme>
    <a:fontScheme name="3_Оформление по умолчанию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noFill/>
          <a:headEnd/>
          <a:tailEnd/>
        </a:ln>
      </a:spPr>
      <a:bodyPr wrap="none" anchor="ctr"/>
      <a:lstStyle>
        <a:defPPr algn="just" eaLnBrk="0" hangingPunct="0">
          <a:defRPr sz="1600" dirty="0" smtClean="0">
            <a:solidFill>
              <a:schemeClr val="tx1"/>
            </a:solidFill>
            <a:latin typeface="Calibri" pitchFamily="34" charset="0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 w="25400">
          <a:solidFill>
            <a:schemeClr val="bg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295573"/>
        </a:dk1>
        <a:lt1>
          <a:srgbClr val="FFFFFF"/>
        </a:lt1>
        <a:dk2>
          <a:srgbClr val="000000"/>
        </a:dk2>
        <a:lt2>
          <a:srgbClr val="C0C0C0"/>
        </a:lt2>
        <a:accent1>
          <a:srgbClr val="298D70"/>
        </a:accent1>
        <a:accent2>
          <a:srgbClr val="D2AC40"/>
        </a:accent2>
        <a:accent3>
          <a:srgbClr val="FFFFFF"/>
        </a:accent3>
        <a:accent4>
          <a:srgbClr val="214761"/>
        </a:accent4>
        <a:accent5>
          <a:srgbClr val="ACC5BB"/>
        </a:accent5>
        <a:accent6>
          <a:srgbClr val="BE9B39"/>
        </a:accent6>
        <a:hlink>
          <a:srgbClr val="CC3300"/>
        </a:hlink>
        <a:folHlink>
          <a:srgbClr val="736F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104372"/>
        </a:dk1>
        <a:lt1>
          <a:srgbClr val="FFFFFF"/>
        </a:lt1>
        <a:dk2>
          <a:srgbClr val="000000"/>
        </a:dk2>
        <a:lt2>
          <a:srgbClr val="C0C0C0"/>
        </a:lt2>
        <a:accent1>
          <a:srgbClr val="4582AB"/>
        </a:accent1>
        <a:accent2>
          <a:srgbClr val="3CB48F"/>
        </a:accent2>
        <a:accent3>
          <a:srgbClr val="FFFFFF"/>
        </a:accent3>
        <a:accent4>
          <a:srgbClr val="0C3860"/>
        </a:accent4>
        <a:accent5>
          <a:srgbClr val="B0C1D2"/>
        </a:accent5>
        <a:accent6>
          <a:srgbClr val="35A381"/>
        </a:accent6>
        <a:hlink>
          <a:srgbClr val="3642B2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F3F85"/>
        </a:dk1>
        <a:lt1>
          <a:srgbClr val="FFFFFF"/>
        </a:lt1>
        <a:dk2>
          <a:srgbClr val="000000"/>
        </a:dk2>
        <a:lt2>
          <a:srgbClr val="C0C0C0"/>
        </a:lt2>
        <a:accent1>
          <a:srgbClr val="2881E2"/>
        </a:accent1>
        <a:accent2>
          <a:srgbClr val="EA4A46"/>
        </a:accent2>
        <a:accent3>
          <a:srgbClr val="FFFFFF"/>
        </a:accent3>
        <a:accent4>
          <a:srgbClr val="0B3471"/>
        </a:accent4>
        <a:accent5>
          <a:srgbClr val="ACC1EE"/>
        </a:accent5>
        <a:accent6>
          <a:srgbClr val="D4423F"/>
        </a:accent6>
        <a:hlink>
          <a:srgbClr val="542EAA"/>
        </a:hlink>
        <a:folHlink>
          <a:srgbClr val="A1C24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IS" id="{376401C3-AB7E-4C7A-A9E9-A0B7D260323A}" vid="{A91280A1-1EE1-4118-85E9-C96BF47DAD45}"/>
    </a:ext>
  </a:extLst>
</a:theme>
</file>

<file path=ppt/theme/theme6.xml><?xml version="1.0" encoding="utf-8"?>
<a:theme xmlns:a="http://schemas.openxmlformats.org/drawingml/2006/main" name="3_435TGp_smile_light_ani">
  <a:themeElements>
    <a:clrScheme name="busine1_p 2">
      <a:dk1>
        <a:srgbClr val="000000"/>
      </a:dk1>
      <a:lt1>
        <a:srgbClr val="FFFFFF"/>
      </a:lt1>
      <a:dk2>
        <a:srgbClr val="1C4372"/>
      </a:dk2>
      <a:lt2>
        <a:srgbClr val="969696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9BBB59"/>
      </a:hlink>
      <a:folHlink>
        <a:srgbClr val="8064A2"/>
      </a:folHlink>
    </a:clrScheme>
    <a:fontScheme name="busine1_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ine1_p 1">
        <a:dk1>
          <a:srgbClr val="000000"/>
        </a:dk1>
        <a:lt1>
          <a:srgbClr val="FFFFFF"/>
        </a:lt1>
        <a:dk2>
          <a:srgbClr val="04617B"/>
        </a:dk2>
        <a:lt2>
          <a:srgbClr val="969696"/>
        </a:lt2>
        <a:accent1>
          <a:srgbClr val="F79646"/>
        </a:accent1>
        <a:accent2>
          <a:srgbClr val="4BACC6"/>
        </a:accent2>
        <a:accent3>
          <a:srgbClr val="FFFFFF"/>
        </a:accent3>
        <a:accent4>
          <a:srgbClr val="000000"/>
        </a:accent4>
        <a:accent5>
          <a:srgbClr val="FAC9B0"/>
        </a:accent5>
        <a:accent6>
          <a:srgbClr val="439BB3"/>
        </a:accent6>
        <a:hlink>
          <a:srgbClr val="7E6BC9"/>
        </a:hlink>
        <a:folHlink>
          <a:srgbClr val="A5C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2">
        <a:dk1>
          <a:srgbClr val="000000"/>
        </a:dk1>
        <a:lt1>
          <a:srgbClr val="FFFFFF"/>
        </a:lt1>
        <a:dk2>
          <a:srgbClr val="1C4372"/>
        </a:dk2>
        <a:lt2>
          <a:srgbClr val="969696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9BBB59"/>
        </a:hlink>
        <a:folHlink>
          <a:srgbClr val="8064A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1_p 3">
        <a:dk1>
          <a:srgbClr val="000000"/>
        </a:dk1>
        <a:lt1>
          <a:srgbClr val="FFFFFF"/>
        </a:lt1>
        <a:dk2>
          <a:srgbClr val="4F271C"/>
        </a:dk2>
        <a:lt2>
          <a:srgbClr val="969696"/>
        </a:lt2>
        <a:accent1>
          <a:srgbClr val="3891A7"/>
        </a:accent1>
        <a:accent2>
          <a:srgbClr val="EDAA01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D79A01"/>
        </a:accent6>
        <a:hlink>
          <a:srgbClr val="C32D2E"/>
        </a:hlink>
        <a:folHlink>
          <a:srgbClr val="84AA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638</TotalTime>
  <Words>391</Words>
  <Application>Microsoft Office PowerPoint</Application>
  <PresentationFormat>Экран (4:3)</PresentationFormat>
  <Paragraphs>116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7" baseType="lpstr">
      <vt:lpstr>Arial</vt:lpstr>
      <vt:lpstr>Book Antiqua</vt:lpstr>
      <vt:lpstr>Calibri</vt:lpstr>
      <vt:lpstr>Cambria</vt:lpstr>
      <vt:lpstr>Franklin Gothic Book</vt:lpstr>
      <vt:lpstr>Franklin Gothic Medium</vt:lpstr>
      <vt:lpstr>Times New Roman</vt:lpstr>
      <vt:lpstr>Tw Cen MT</vt:lpstr>
      <vt:lpstr>Verdana</vt:lpstr>
      <vt:lpstr>Wingdings</vt:lpstr>
      <vt:lpstr>Wingdings 2</vt:lpstr>
      <vt:lpstr>Трек</vt:lpstr>
      <vt:lpstr>435TGp_smile_light_ani</vt:lpstr>
      <vt:lpstr>1_435TGp_smile_light_ani</vt:lpstr>
      <vt:lpstr>2_435TGp_smile_light_ani</vt:lpstr>
      <vt:lpstr>NIS</vt:lpstr>
      <vt:lpstr>3_435TGp_smile_light_ani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An1979</dc:creator>
  <cp:lastModifiedBy>ICP</cp:lastModifiedBy>
  <cp:revision>594</cp:revision>
  <cp:lastPrinted>2020-01-20T06:27:22Z</cp:lastPrinted>
  <dcterms:created xsi:type="dcterms:W3CDTF">2017-04-26T06:21:39Z</dcterms:created>
  <dcterms:modified xsi:type="dcterms:W3CDTF">2020-02-27T10:06:47Z</dcterms:modified>
</cp:coreProperties>
</file>